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36" r:id="rId3"/>
    <p:sldId id="257" r:id="rId4"/>
    <p:sldId id="472" r:id="rId5"/>
    <p:sldId id="471" r:id="rId6"/>
    <p:sldId id="365" r:id="rId7"/>
    <p:sldId id="261" r:id="rId8"/>
    <p:sldId id="272" r:id="rId9"/>
    <p:sldId id="448" r:id="rId10"/>
    <p:sldId id="262" r:id="rId11"/>
    <p:sldId id="263" r:id="rId12"/>
    <p:sldId id="264" r:id="rId13"/>
    <p:sldId id="265" r:id="rId14"/>
    <p:sldId id="337" r:id="rId15"/>
    <p:sldId id="340" r:id="rId16"/>
    <p:sldId id="423" r:id="rId17"/>
    <p:sldId id="367" r:id="rId18"/>
    <p:sldId id="334" r:id="rId19"/>
    <p:sldId id="335" r:id="rId20"/>
    <p:sldId id="341" r:id="rId21"/>
    <p:sldId id="342" r:id="rId22"/>
    <p:sldId id="343" r:id="rId23"/>
    <p:sldId id="338" r:id="rId24"/>
    <p:sldId id="344" r:id="rId25"/>
    <p:sldId id="345" r:id="rId26"/>
    <p:sldId id="346" r:id="rId27"/>
    <p:sldId id="387" r:id="rId28"/>
    <p:sldId id="357" r:id="rId29"/>
    <p:sldId id="349" r:id="rId30"/>
    <p:sldId id="366" r:id="rId31"/>
    <p:sldId id="350" r:id="rId32"/>
    <p:sldId id="356" r:id="rId33"/>
    <p:sldId id="417" r:id="rId34"/>
    <p:sldId id="401" r:id="rId35"/>
    <p:sldId id="424" r:id="rId36"/>
    <p:sldId id="382" r:id="rId37"/>
    <p:sldId id="355" r:id="rId38"/>
    <p:sldId id="368" r:id="rId39"/>
    <p:sldId id="383" r:id="rId40"/>
    <p:sldId id="384" r:id="rId41"/>
    <p:sldId id="388" r:id="rId42"/>
    <p:sldId id="389" r:id="rId43"/>
    <p:sldId id="390" r:id="rId44"/>
    <p:sldId id="397" r:id="rId45"/>
    <p:sldId id="398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25" r:id="rId54"/>
    <p:sldId id="473" r:id="rId55"/>
    <p:sldId id="436" r:id="rId56"/>
    <p:sldId id="458" r:id="rId57"/>
    <p:sldId id="421" r:id="rId58"/>
    <p:sldId id="440" r:id="rId59"/>
    <p:sldId id="441" r:id="rId60"/>
    <p:sldId id="449" r:id="rId61"/>
    <p:sldId id="442" r:id="rId62"/>
    <p:sldId id="443" r:id="rId63"/>
    <p:sldId id="444" r:id="rId64"/>
    <p:sldId id="439" r:id="rId65"/>
    <p:sldId id="464" r:id="rId66"/>
    <p:sldId id="451" r:id="rId67"/>
    <p:sldId id="452" r:id="rId68"/>
    <p:sldId id="453" r:id="rId69"/>
    <p:sldId id="454" r:id="rId70"/>
    <p:sldId id="455" r:id="rId71"/>
    <p:sldId id="463" r:id="rId72"/>
    <p:sldId id="465" r:id="rId73"/>
    <p:sldId id="466" r:id="rId74"/>
    <p:sldId id="467" r:id="rId75"/>
    <p:sldId id="461" r:id="rId76"/>
    <p:sldId id="462" r:id="rId77"/>
    <p:sldId id="445" r:id="rId7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CEFE"/>
    <a:srgbClr val="33CCFF"/>
    <a:srgbClr val="CC6600"/>
    <a:srgbClr val="0033CC"/>
    <a:srgbClr val="717171"/>
    <a:srgbClr val="3701FF"/>
    <a:srgbClr val="EDFF47"/>
    <a:srgbClr val="F8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46" autoAdjust="0"/>
    <p:restoredTop sz="94626" autoAdjust="0"/>
  </p:normalViewPr>
  <p:slideViewPr>
    <p:cSldViewPr>
      <p:cViewPr varScale="1">
        <p:scale>
          <a:sx n="199" d="100"/>
          <a:sy n="199" d="100"/>
        </p:scale>
        <p:origin x="1930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30"/>
    </p:cViewPr>
  </p:sorterViewPr>
  <p:gridSpacing cx="457200" cy="457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0A851C5-B3B7-4C74-BCCE-8614B12A218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01B6A2-A134-495F-BC91-9642A2A944E0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0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are the dimensions of visual experience? Is it possible to express the content of conscious experience in quantitative terms?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E08DBA-311E-42BD-BA85-298B6C2128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793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9FED4-3986-412D-8EDD-22C60580F5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56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5F7974-875B-4221-9ED6-8CFF1A6EA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545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BF24E-20F2-4630-93E4-282ACF2672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043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53821E-EE20-467C-A215-6B5E12F9F1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61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A5DE96-0A26-4DE6-91EA-962BAFAE09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67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763388-E5EB-4019-9734-D5AD81F403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798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4F85D9-1C37-4E28-8035-6F70970C0F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44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FE2EB-D168-4277-A176-1F22F991C1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70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A2BD-3F52-47F6-BB5D-65F0CBD2CC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45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29CF5-00D1-4184-83AF-9A86DD9E1D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64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3D826C7-80A7-4A50-86DD-309817A5893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cns-alumni.bu.edu/~slehar/cartoonepist/cartoonepist1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9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0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audio11.wav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2.wav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3.wav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4.wav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5.wav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audio16.wav"/><Relationship Id="rId1" Type="http://schemas.openxmlformats.org/officeDocument/2006/relationships/tags" Target="../tags/tag6.xml"/><Relationship Id="rId6" Type="http://schemas.openxmlformats.org/officeDocument/2006/relationships/image" Target="../media/image19.jpeg"/><Relationship Id="rId5" Type="http://schemas.openxmlformats.org/officeDocument/2006/relationships/image" Target="../media/image17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7.wav"/><Relationship Id="rId6" Type="http://schemas.openxmlformats.org/officeDocument/2006/relationships/image" Target="../media/image2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8.wav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6.jpeg"/><Relationship Id="rId7" Type="http://schemas.openxmlformats.org/officeDocument/2006/relationships/image" Target="../media/image26.jpe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9.wav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18.jpeg"/><Relationship Id="rId10" Type="http://schemas.openxmlformats.org/officeDocument/2006/relationships/image" Target="../media/image29.jpeg"/><Relationship Id="rId4" Type="http://schemas.openxmlformats.org/officeDocument/2006/relationships/image" Target="../media/image17.jpeg"/><Relationship Id="rId9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audio20.wav"/><Relationship Id="rId1" Type="http://schemas.openxmlformats.org/officeDocument/2006/relationships/tags" Target="../tags/tag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1.wav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2.wav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3.wav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4.wav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jpeg"/><Relationship Id="rId2" Type="http://schemas.openxmlformats.org/officeDocument/2006/relationships/audio" Target="../media/audio25.wav"/><Relationship Id="rId1" Type="http://schemas.openxmlformats.org/officeDocument/2006/relationships/tags" Target="../tags/tag9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2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6.wav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7.wav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2.jpeg"/><Relationship Id="rId2" Type="http://schemas.openxmlformats.org/officeDocument/2006/relationships/audio" Target="../media/audio28.wav"/><Relationship Id="rId1" Type="http://schemas.openxmlformats.org/officeDocument/2006/relationships/tags" Target="../tags/tag1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.wa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7.jpeg"/><Relationship Id="rId2" Type="http://schemas.openxmlformats.org/officeDocument/2006/relationships/audio" Target="../media/audio29.wav"/><Relationship Id="rId1" Type="http://schemas.openxmlformats.org/officeDocument/2006/relationships/tags" Target="../tags/tag1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audio30.wav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1.wav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2.wav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3.wav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audio34.wav"/><Relationship Id="rId1" Type="http://schemas.openxmlformats.org/officeDocument/2006/relationships/tags" Target="../tags/tag1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audio35.wav"/><Relationship Id="rId1" Type="http://schemas.openxmlformats.org/officeDocument/2006/relationships/tags" Target="../tags/tag18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36.wav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audio" Target="../media/audio37.wav"/><Relationship Id="rId1" Type="http://schemas.openxmlformats.org/officeDocument/2006/relationships/tags" Target="../tags/tag19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5" Type="http://schemas.openxmlformats.org/officeDocument/2006/relationships/image" Target="../media/image2.pn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audio38.wav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audio" Target="file:///C:\Documents%20and%20Settings\Steven%20Lehar\My%20Documents\My%20Talks\Tucson2006\Dubbed\Tucson2006Narrated.ppt472.wav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39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40.wav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49.png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41.wav"/><Relationship Id="rId6" Type="http://schemas.openxmlformats.org/officeDocument/2006/relationships/image" Target="../media/image52.jpeg"/><Relationship Id="rId5" Type="http://schemas.openxmlformats.org/officeDocument/2006/relationships/image" Target="../media/image65.jpeg"/><Relationship Id="rId4" Type="http://schemas.openxmlformats.org/officeDocument/2006/relationships/image" Target="../media/image50.jpeg"/><Relationship Id="rId9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49.png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42.wav"/><Relationship Id="rId6" Type="http://schemas.openxmlformats.org/officeDocument/2006/relationships/image" Target="../media/image52.jpeg"/><Relationship Id="rId5" Type="http://schemas.openxmlformats.org/officeDocument/2006/relationships/image" Target="../media/image65.jpeg"/><Relationship Id="rId4" Type="http://schemas.openxmlformats.org/officeDocument/2006/relationships/image" Target="../media/image50.jpeg"/><Relationship Id="rId9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3.wav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4.wav"/><Relationship Id="rId5" Type="http://schemas.openxmlformats.org/officeDocument/2006/relationships/image" Target="../media/image69.jpe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5.wav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6.wav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7.wav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8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.wav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9.wav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0.wav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1.wav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audio52.wav"/><Relationship Id="rId1" Type="http://schemas.openxmlformats.org/officeDocument/2006/relationships/tags" Target="../tags/tag21.xml"/><Relationship Id="rId6" Type="http://schemas.openxmlformats.org/officeDocument/2006/relationships/image" Target="../media/image67.jpeg"/><Relationship Id="rId5" Type="http://schemas.openxmlformats.org/officeDocument/2006/relationships/image" Target="../media/image70.jpeg"/><Relationship Id="rId4" Type="http://schemas.openxmlformats.org/officeDocument/2006/relationships/image" Target="../media/image7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3.wav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0.jpeg"/><Relationship Id="rId2" Type="http://schemas.openxmlformats.org/officeDocument/2006/relationships/audio" Target="../media/audio54.wav"/><Relationship Id="rId1" Type="http://schemas.openxmlformats.org/officeDocument/2006/relationships/tags" Target="../tags/tag2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10" Type="http://schemas.openxmlformats.org/officeDocument/2006/relationships/image" Target="../media/image2.pn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audio55.wav"/><Relationship Id="rId1" Type="http://schemas.openxmlformats.org/officeDocument/2006/relationships/tags" Target="../tags/tag23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6.wav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7.wav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8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.wav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59.wav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60.wav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image" Target="../media/image8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61.wav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8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62.wav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image" Target="../media/image9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3.wav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4.wav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5.wav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6.wav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7.wav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68.wav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.wav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9.wav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jpeg"/><Relationship Id="rId2" Type="http://schemas.openxmlformats.org/officeDocument/2006/relationships/audio" Target="../media/audio70.wav"/><Relationship Id="rId1" Type="http://schemas.openxmlformats.org/officeDocument/2006/relationships/tags" Target="../tags/tag29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1.wav"/><Relationship Id="rId5" Type="http://schemas.openxmlformats.org/officeDocument/2006/relationships/image" Target="../media/image2.png"/><Relationship Id="rId4" Type="http://schemas.openxmlformats.org/officeDocument/2006/relationships/image" Target="../media/image7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2.wav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3.wav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hyperlink" Target="http://cns-alumni.bu.edu/~slehar/cartoonepist/cartoonepist1.html" TargetMode="External"/><Relationship Id="rId7" Type="http://schemas.openxmlformats.org/officeDocument/2006/relationships/hyperlink" Target="http://cns-alumni.bu.edu/~slehar/cartoonepist/cartoonepist36.html" TargetMode="Externa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74.wav"/><Relationship Id="rId6" Type="http://schemas.openxmlformats.org/officeDocument/2006/relationships/image" Target="../media/image102.jpeg"/><Relationship Id="rId5" Type="http://schemas.openxmlformats.org/officeDocument/2006/relationships/hyperlink" Target="http://cns-alumni.bu.edu/~slehar/cartoonepist/cartoonepist23.html" TargetMode="External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75.wav"/><Relationship Id="rId6" Type="http://schemas.openxmlformats.org/officeDocument/2006/relationships/image" Target="../media/image2.png"/><Relationship Id="rId5" Type="http://schemas.openxmlformats.org/officeDocument/2006/relationships/hyperlink" Target="mailto:slehar@cns.bu.edu" TargetMode="External"/><Relationship Id="rId4" Type="http://schemas.openxmlformats.org/officeDocument/2006/relationships/image" Target="../media/image10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cns-alumni.bu.edu/~slehar/cartoonepist/cartoonepist1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7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8.wav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 anchor="ctr"/>
          <a:lstStyle/>
          <a:p>
            <a:r>
              <a:rPr lang="en-US" altLang="en-US" sz="3200"/>
              <a:t>The Dimensions of Visual Experience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05000"/>
            <a:ext cx="6400800" cy="1752600"/>
          </a:xfrm>
        </p:spPr>
        <p:txBody>
          <a:bodyPr/>
          <a:lstStyle/>
          <a:p>
            <a:r>
              <a:rPr lang="en-US" altLang="en-US" sz="2800"/>
              <a:t>A quantitative analysis</a:t>
            </a:r>
          </a:p>
        </p:txBody>
      </p:sp>
      <p:pic>
        <p:nvPicPr>
          <p:cNvPr id="2053" name="Picture 5" descr="Fig12a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84425"/>
            <a:ext cx="4114800" cy="33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3657600" y="5927725"/>
            <a:ext cx="1693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/>
              <a:t>Steven Lehar</a:t>
            </a:r>
          </a:p>
        </p:txBody>
      </p:sp>
      <p:pic>
        <p:nvPicPr>
          <p:cNvPr id="2070" name="Picture 22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320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7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 descr="epis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3057525" cy="29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epis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133600"/>
            <a:ext cx="49434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2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33400"/>
          </a:xfrm>
        </p:spPr>
        <p:txBody>
          <a:bodyPr/>
          <a:lstStyle/>
          <a:p>
            <a:r>
              <a:rPr lang="en-US" altLang="en-US" sz="2400"/>
              <a:t>The Epistemological Divide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990600" y="1066800"/>
            <a:ext cx="1936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Direct Perception</a:t>
            </a:r>
          </a:p>
          <a:p>
            <a:r>
              <a:rPr lang="en-US" altLang="en-US"/>
              <a:t>Naïve Realism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5181600" y="10668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Indirect Perception</a:t>
            </a:r>
          </a:p>
          <a:p>
            <a:r>
              <a:rPr lang="en-US" altLang="en-US"/>
              <a:t>Representationalism</a:t>
            </a:r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304800" y="5562600"/>
            <a:ext cx="3124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/>
              <a:t>The world we see around us</a:t>
            </a:r>
          </a:p>
          <a:p>
            <a:pPr algn="l"/>
            <a:r>
              <a:rPr lang="en-US" altLang="en-US"/>
              <a:t>is the world itself</a:t>
            </a:r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4876800" y="55626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/>
              <a:t>The world we see around us</a:t>
            </a:r>
          </a:p>
          <a:p>
            <a:pPr algn="l"/>
            <a:r>
              <a:rPr lang="en-US" altLang="en-US"/>
              <a:t>is not the real world, but</a:t>
            </a:r>
          </a:p>
          <a:p>
            <a:pPr algn="l"/>
            <a:r>
              <a:rPr lang="en-US" altLang="en-US"/>
              <a:t>A perceptual replica of that world</a:t>
            </a:r>
          </a:p>
        </p:txBody>
      </p:sp>
      <p:pic>
        <p:nvPicPr>
          <p:cNvPr id="11284" name="Picture 20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682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2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8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2611438" y="3048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The Epistemological Divide</a:t>
            </a:r>
          </a:p>
        </p:txBody>
      </p:sp>
      <p:pic>
        <p:nvPicPr>
          <p:cNvPr id="12296" name="Picture 8" descr="epis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47244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74950" y="1219200"/>
            <a:ext cx="263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Projection Theory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600200" y="5562600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/>
              <a:t>Experience is a spatial structure produced by the brain,</a:t>
            </a:r>
          </a:p>
          <a:p>
            <a:pPr algn="l"/>
            <a:r>
              <a:rPr lang="en-US" altLang="en-US"/>
              <a:t>projected back out of the brain to appear superimposed on the world</a:t>
            </a:r>
          </a:p>
        </p:txBody>
      </p:sp>
      <p:pic>
        <p:nvPicPr>
          <p:cNvPr id="12300" name="Picture 12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732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3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30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2611438" y="3048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The Epistemological Divide</a:t>
            </a:r>
          </a:p>
        </p:txBody>
      </p:sp>
      <p:pic>
        <p:nvPicPr>
          <p:cNvPr id="13323" name="Picture 11" descr="epis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1905000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epis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28800"/>
            <a:ext cx="3048000" cy="19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epist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52600"/>
            <a:ext cx="2590800" cy="18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228600" y="1066800"/>
            <a:ext cx="216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Direct Perception</a:t>
            </a:r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2774950" y="1066800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Representationalism</a:t>
            </a:r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6051550" y="1066800"/>
            <a:ext cx="263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Projection Theory</a:t>
            </a: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1352550" y="4171950"/>
            <a:ext cx="67056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150000"/>
            </a:pPr>
            <a:r>
              <a:rPr lang="en-US" altLang="en-US" sz="2400"/>
              <a:t>The issue remains unresolved</a:t>
            </a: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1352550" y="4679950"/>
            <a:ext cx="67056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150000"/>
            </a:pPr>
            <a:r>
              <a:rPr lang="en-US" altLang="en-US" sz="2400"/>
              <a:t>One of these paradigms must be right</a:t>
            </a: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1352550" y="5207000"/>
            <a:ext cx="67056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150000"/>
            </a:pPr>
            <a:r>
              <a:rPr lang="en-US" altLang="en-US" sz="2400"/>
              <a:t>The issue is not inconsequential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1733550" y="5772150"/>
            <a:ext cx="670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150000"/>
              <a:buFontTx/>
              <a:buNone/>
            </a:pPr>
            <a:r>
              <a:rPr lang="en-US" altLang="en-US" sz="2400"/>
              <a:t>Determines what visual processing </a:t>
            </a:r>
            <a:r>
              <a:rPr lang="en-US" altLang="en-US" sz="2400" b="1" i="1"/>
              <a:t>DOES</a:t>
            </a:r>
            <a:endParaRPr lang="en-US" altLang="en-US" sz="2400"/>
          </a:p>
        </p:txBody>
      </p:sp>
      <p:pic>
        <p:nvPicPr>
          <p:cNvPr id="13338" name="Picture 26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1717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3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38"/>
                </p:tgtEl>
              </p:cMediaNode>
            </p:audio>
          </p:childTnLst>
        </p:cTn>
      </p:par>
    </p:tnLst>
    <p:bldLst>
      <p:bldP spid="13330" grpId="0"/>
      <p:bldP spid="13331" grpId="0"/>
      <p:bldP spid="133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The Causal Chain of Vision</a:t>
            </a:r>
          </a:p>
        </p:txBody>
      </p:sp>
      <p:pic>
        <p:nvPicPr>
          <p:cNvPr id="14346" name="Picture 10" descr="TableOutl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3657600" cy="35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Bra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3657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50" name="Line 14"/>
          <p:cNvSpPr>
            <a:spLocks noChangeShapeType="1"/>
          </p:cNvSpPr>
          <p:nvPr/>
        </p:nvSpPr>
        <p:spPr bwMode="auto">
          <a:xfrm>
            <a:off x="2819400" y="4114800"/>
            <a:ext cx="533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505200" y="3276600"/>
            <a:ext cx="83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/>
              <a:t>light</a:t>
            </a:r>
          </a:p>
        </p:txBody>
      </p:sp>
      <p:sp>
        <p:nvSpPr>
          <p:cNvPr id="14361" name="Freeform 25"/>
          <p:cNvSpPr>
            <a:spLocks/>
          </p:cNvSpPr>
          <p:nvPr/>
        </p:nvSpPr>
        <p:spPr bwMode="auto">
          <a:xfrm>
            <a:off x="5397500" y="3886200"/>
            <a:ext cx="228600" cy="457200"/>
          </a:xfrm>
          <a:custGeom>
            <a:avLst/>
            <a:gdLst>
              <a:gd name="T0" fmla="*/ 0 w 394"/>
              <a:gd name="T1" fmla="*/ 16 h 596"/>
              <a:gd name="T2" fmla="*/ 184 w 394"/>
              <a:gd name="T3" fmla="*/ 24 h 596"/>
              <a:gd name="T4" fmla="*/ 356 w 394"/>
              <a:gd name="T5" fmla="*/ 160 h 596"/>
              <a:gd name="T6" fmla="*/ 368 w 394"/>
              <a:gd name="T7" fmla="*/ 396 h 596"/>
              <a:gd name="T8" fmla="*/ 200 w 394"/>
              <a:gd name="T9" fmla="*/ 564 h 596"/>
              <a:gd name="T10" fmla="*/ 8 w 394"/>
              <a:gd name="T11" fmla="*/ 588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596">
                <a:moveTo>
                  <a:pt x="0" y="16"/>
                </a:moveTo>
                <a:cubicBezTo>
                  <a:pt x="31" y="18"/>
                  <a:pt x="125" y="0"/>
                  <a:pt x="184" y="24"/>
                </a:cubicBezTo>
                <a:cubicBezTo>
                  <a:pt x="243" y="48"/>
                  <a:pt x="325" y="98"/>
                  <a:pt x="356" y="160"/>
                </a:cubicBezTo>
                <a:cubicBezTo>
                  <a:pt x="387" y="222"/>
                  <a:pt x="394" y="329"/>
                  <a:pt x="368" y="396"/>
                </a:cubicBezTo>
                <a:cubicBezTo>
                  <a:pt x="342" y="463"/>
                  <a:pt x="260" y="532"/>
                  <a:pt x="200" y="564"/>
                </a:cubicBezTo>
                <a:cubicBezTo>
                  <a:pt x="140" y="596"/>
                  <a:pt x="48" y="583"/>
                  <a:pt x="8" y="588"/>
                </a:cubicBezTo>
              </a:path>
            </a:pathLst>
          </a:custGeom>
          <a:noFill/>
          <a:ln w="57150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" name="AutoShape 30"/>
          <p:cNvSpPr>
            <a:spLocks noChangeArrowheads="1"/>
          </p:cNvSpPr>
          <p:nvPr/>
        </p:nvSpPr>
        <p:spPr bwMode="auto">
          <a:xfrm flipH="1">
            <a:off x="5562600" y="3581400"/>
            <a:ext cx="381000" cy="304800"/>
          </a:xfrm>
          <a:prstGeom prst="lightningBol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7" name="AutoShape 31"/>
          <p:cNvSpPr>
            <a:spLocks noChangeArrowheads="1"/>
          </p:cNvSpPr>
          <p:nvPr/>
        </p:nvSpPr>
        <p:spPr bwMode="auto">
          <a:xfrm flipH="1">
            <a:off x="5715000" y="3733800"/>
            <a:ext cx="381000" cy="304800"/>
          </a:xfrm>
          <a:prstGeom prst="lightningBol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8" name="AutoShape 32"/>
          <p:cNvSpPr>
            <a:spLocks noChangeArrowheads="1"/>
          </p:cNvSpPr>
          <p:nvPr/>
        </p:nvSpPr>
        <p:spPr bwMode="auto">
          <a:xfrm flipH="1">
            <a:off x="5562600" y="4191000"/>
            <a:ext cx="381000" cy="304800"/>
          </a:xfrm>
          <a:prstGeom prst="lightningBol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9" name="Line 33"/>
          <p:cNvSpPr>
            <a:spLocks noChangeShapeType="1"/>
          </p:cNvSpPr>
          <p:nvPr/>
        </p:nvSpPr>
        <p:spPr bwMode="auto">
          <a:xfrm>
            <a:off x="5715000" y="4114800"/>
            <a:ext cx="3810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72" name="AutoShape 36"/>
          <p:cNvSpPr>
            <a:spLocks noChangeArrowheads="1"/>
          </p:cNvSpPr>
          <p:nvPr/>
        </p:nvSpPr>
        <p:spPr bwMode="auto">
          <a:xfrm flipH="1">
            <a:off x="8153400" y="3048000"/>
            <a:ext cx="381000" cy="304800"/>
          </a:xfrm>
          <a:prstGeom prst="lightningBol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AutoShape 37"/>
          <p:cNvSpPr>
            <a:spLocks noChangeArrowheads="1"/>
          </p:cNvSpPr>
          <p:nvPr/>
        </p:nvSpPr>
        <p:spPr bwMode="auto">
          <a:xfrm flipH="1">
            <a:off x="8229600" y="3352800"/>
            <a:ext cx="381000" cy="304800"/>
          </a:xfrm>
          <a:prstGeom prst="lightningBol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4" name="AutoShape 38"/>
          <p:cNvSpPr>
            <a:spLocks noChangeArrowheads="1"/>
          </p:cNvSpPr>
          <p:nvPr/>
        </p:nvSpPr>
        <p:spPr bwMode="auto">
          <a:xfrm flipH="1">
            <a:off x="8305800" y="3657600"/>
            <a:ext cx="381000" cy="304800"/>
          </a:xfrm>
          <a:prstGeom prst="lightningBol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5" name="AutoShape 39"/>
          <p:cNvSpPr>
            <a:spLocks noChangeArrowheads="1"/>
          </p:cNvSpPr>
          <p:nvPr/>
        </p:nvSpPr>
        <p:spPr bwMode="auto">
          <a:xfrm flipH="1">
            <a:off x="8229600" y="4038600"/>
            <a:ext cx="381000" cy="304800"/>
          </a:xfrm>
          <a:prstGeom prst="lightningBol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383" name="Group 47"/>
          <p:cNvGrpSpPr>
            <a:grpSpLocks/>
          </p:cNvGrpSpPr>
          <p:nvPr/>
        </p:nvGrpSpPr>
        <p:grpSpPr bwMode="auto">
          <a:xfrm>
            <a:off x="7620000" y="3429000"/>
            <a:ext cx="685800" cy="990600"/>
            <a:chOff x="4752" y="1920"/>
            <a:chExt cx="432" cy="816"/>
          </a:xfrm>
        </p:grpSpPr>
        <p:sp>
          <p:nvSpPr>
            <p:cNvPr id="14376" name="Freeform 40"/>
            <p:cNvSpPr>
              <a:spLocks/>
            </p:cNvSpPr>
            <p:nvPr/>
          </p:nvSpPr>
          <p:spPr bwMode="auto">
            <a:xfrm>
              <a:off x="4896" y="1920"/>
              <a:ext cx="240" cy="528"/>
            </a:xfrm>
            <a:custGeom>
              <a:avLst/>
              <a:gdLst>
                <a:gd name="T0" fmla="*/ 144 w 240"/>
                <a:gd name="T1" fmla="*/ 528 h 528"/>
                <a:gd name="T2" fmla="*/ 240 w 240"/>
                <a:gd name="T3" fmla="*/ 432 h 528"/>
                <a:gd name="T4" fmla="*/ 192 w 240"/>
                <a:gd name="T5" fmla="*/ 288 h 528"/>
                <a:gd name="T6" fmla="*/ 96 w 240"/>
                <a:gd name="T7" fmla="*/ 240 h 528"/>
                <a:gd name="T8" fmla="*/ 144 w 240"/>
                <a:gd name="T9" fmla="*/ 96 h 528"/>
                <a:gd name="T10" fmla="*/ 0 w 240"/>
                <a:gd name="T11" fmla="*/ 96 h 528"/>
                <a:gd name="T12" fmla="*/ 96 w 240"/>
                <a:gd name="T1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528">
                  <a:moveTo>
                    <a:pt x="144" y="528"/>
                  </a:moveTo>
                  <a:lnTo>
                    <a:pt x="240" y="432"/>
                  </a:lnTo>
                  <a:lnTo>
                    <a:pt x="192" y="288"/>
                  </a:lnTo>
                  <a:lnTo>
                    <a:pt x="96" y="240"/>
                  </a:lnTo>
                  <a:lnTo>
                    <a:pt x="144" y="96"/>
                  </a:lnTo>
                  <a:lnTo>
                    <a:pt x="0" y="96"/>
                  </a:lnTo>
                  <a:lnTo>
                    <a:pt x="96" y="0"/>
                  </a:lnTo>
                </a:path>
              </a:pathLst>
            </a:custGeom>
            <a:noFill/>
            <a:ln w="5715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7" name="Freeform 41"/>
            <p:cNvSpPr>
              <a:spLocks/>
            </p:cNvSpPr>
            <p:nvPr/>
          </p:nvSpPr>
          <p:spPr bwMode="auto">
            <a:xfrm>
              <a:off x="5060" y="2060"/>
              <a:ext cx="28" cy="148"/>
            </a:xfrm>
            <a:custGeom>
              <a:avLst/>
              <a:gdLst>
                <a:gd name="T0" fmla="*/ 28 w 28"/>
                <a:gd name="T1" fmla="*/ 148 h 148"/>
                <a:gd name="T2" fmla="*/ 0 w 28"/>
                <a:gd name="T3" fmla="*/ 64 h 148"/>
                <a:gd name="T4" fmla="*/ 24 w 28"/>
                <a:gd name="T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48">
                  <a:moveTo>
                    <a:pt x="28" y="148"/>
                  </a:moveTo>
                  <a:lnTo>
                    <a:pt x="0" y="64"/>
                  </a:lnTo>
                  <a:lnTo>
                    <a:pt x="24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8" name="Freeform 42"/>
            <p:cNvSpPr>
              <a:spLocks/>
            </p:cNvSpPr>
            <p:nvPr/>
          </p:nvSpPr>
          <p:spPr bwMode="auto">
            <a:xfrm>
              <a:off x="4800" y="2208"/>
              <a:ext cx="240" cy="96"/>
            </a:xfrm>
            <a:custGeom>
              <a:avLst/>
              <a:gdLst>
                <a:gd name="T0" fmla="*/ 240 w 240"/>
                <a:gd name="T1" fmla="*/ 96 h 96"/>
                <a:gd name="T2" fmla="*/ 192 w 240"/>
                <a:gd name="T3" fmla="*/ 0 h 96"/>
                <a:gd name="T4" fmla="*/ 96 w 240"/>
                <a:gd name="T5" fmla="*/ 48 h 96"/>
                <a:gd name="T6" fmla="*/ 48 w 240"/>
                <a:gd name="T7" fmla="*/ 0 h 96"/>
                <a:gd name="T8" fmla="*/ 0 w 24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6">
                  <a:moveTo>
                    <a:pt x="240" y="96"/>
                  </a:moveTo>
                  <a:lnTo>
                    <a:pt x="192" y="0"/>
                  </a:lnTo>
                  <a:lnTo>
                    <a:pt x="96" y="48"/>
                  </a:ln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9" name="Freeform 43"/>
            <p:cNvSpPr>
              <a:spLocks/>
            </p:cNvSpPr>
            <p:nvPr/>
          </p:nvSpPr>
          <p:spPr bwMode="auto">
            <a:xfrm>
              <a:off x="4944" y="2448"/>
              <a:ext cx="240" cy="288"/>
            </a:xfrm>
            <a:custGeom>
              <a:avLst/>
              <a:gdLst>
                <a:gd name="T0" fmla="*/ 144 w 240"/>
                <a:gd name="T1" fmla="*/ 0 h 288"/>
                <a:gd name="T2" fmla="*/ 240 w 240"/>
                <a:gd name="T3" fmla="*/ 48 h 288"/>
                <a:gd name="T4" fmla="*/ 144 w 240"/>
                <a:gd name="T5" fmla="*/ 144 h 288"/>
                <a:gd name="T6" fmla="*/ 192 w 240"/>
                <a:gd name="T7" fmla="*/ 144 h 288"/>
                <a:gd name="T8" fmla="*/ 192 w 240"/>
                <a:gd name="T9" fmla="*/ 240 h 288"/>
                <a:gd name="T10" fmla="*/ 0 w 240"/>
                <a:gd name="T1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8">
                  <a:moveTo>
                    <a:pt x="144" y="0"/>
                  </a:moveTo>
                  <a:lnTo>
                    <a:pt x="240" y="48"/>
                  </a:lnTo>
                  <a:lnTo>
                    <a:pt x="144" y="144"/>
                  </a:lnTo>
                  <a:lnTo>
                    <a:pt x="192" y="144"/>
                  </a:lnTo>
                  <a:lnTo>
                    <a:pt x="192" y="240"/>
                  </a:lnTo>
                  <a:lnTo>
                    <a:pt x="0" y="288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0" name="Freeform 44"/>
            <p:cNvSpPr>
              <a:spLocks/>
            </p:cNvSpPr>
            <p:nvPr/>
          </p:nvSpPr>
          <p:spPr bwMode="auto">
            <a:xfrm>
              <a:off x="4896" y="2448"/>
              <a:ext cx="144" cy="144"/>
            </a:xfrm>
            <a:custGeom>
              <a:avLst/>
              <a:gdLst>
                <a:gd name="T0" fmla="*/ 144 w 144"/>
                <a:gd name="T1" fmla="*/ 0 h 144"/>
                <a:gd name="T2" fmla="*/ 144 w 144"/>
                <a:gd name="T3" fmla="*/ 96 h 144"/>
                <a:gd name="T4" fmla="*/ 48 w 144"/>
                <a:gd name="T5" fmla="*/ 48 h 144"/>
                <a:gd name="T6" fmla="*/ 0 w 144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lnTo>
                    <a:pt x="144" y="96"/>
                  </a:lnTo>
                  <a:lnTo>
                    <a:pt x="48" y="48"/>
                  </a:lnTo>
                  <a:lnTo>
                    <a:pt x="0" y="144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1" name="Freeform 45"/>
            <p:cNvSpPr>
              <a:spLocks/>
            </p:cNvSpPr>
            <p:nvPr/>
          </p:nvSpPr>
          <p:spPr bwMode="auto">
            <a:xfrm>
              <a:off x="4752" y="2064"/>
              <a:ext cx="240" cy="48"/>
            </a:xfrm>
            <a:custGeom>
              <a:avLst/>
              <a:gdLst>
                <a:gd name="T0" fmla="*/ 240 w 240"/>
                <a:gd name="T1" fmla="*/ 48 h 48"/>
                <a:gd name="T2" fmla="*/ 144 w 240"/>
                <a:gd name="T3" fmla="*/ 0 h 48"/>
                <a:gd name="T4" fmla="*/ 96 w 240"/>
                <a:gd name="T5" fmla="*/ 48 h 48"/>
                <a:gd name="T6" fmla="*/ 48 w 240"/>
                <a:gd name="T7" fmla="*/ 0 h 48"/>
                <a:gd name="T8" fmla="*/ 0 w 240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48">
                  <a:moveTo>
                    <a:pt x="240" y="48"/>
                  </a:moveTo>
                  <a:lnTo>
                    <a:pt x="144" y="0"/>
                  </a:lnTo>
                  <a:lnTo>
                    <a:pt x="96" y="48"/>
                  </a:ln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2" name="Freeform 46"/>
            <p:cNvSpPr>
              <a:spLocks/>
            </p:cNvSpPr>
            <p:nvPr/>
          </p:nvSpPr>
          <p:spPr bwMode="auto">
            <a:xfrm>
              <a:off x="4800" y="1920"/>
              <a:ext cx="48" cy="144"/>
            </a:xfrm>
            <a:custGeom>
              <a:avLst/>
              <a:gdLst>
                <a:gd name="T0" fmla="*/ 0 w 48"/>
                <a:gd name="T1" fmla="*/ 144 h 144"/>
                <a:gd name="T2" fmla="*/ 48 w 48"/>
                <a:gd name="T3" fmla="*/ 96 h 144"/>
                <a:gd name="T4" fmla="*/ 0 w 48"/>
                <a:gd name="T5" fmla="*/ 48 h 144"/>
                <a:gd name="T6" fmla="*/ 48 w 4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44">
                  <a:moveTo>
                    <a:pt x="0" y="144"/>
                  </a:move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88" name="Picture 52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2169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3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022E-16 L 0.24583 1.11022E-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7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27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3 0.00185 C -0.00902 -0.00093 0.00278 -0.0037 0.0125 -0.00926 C 0.02223 -0.01481 0.02778 -0.02407 0.0375 -0.03148 C 0.04723 -0.03889 0.06389 -0.05556 0.07084 -0.0537 C 0.07778 -0.05185 0.06806 -0.02778 0.07917 -0.02037 C 0.09028 -0.01296 0.11389 -0.00741 0.1375 -0.00926 C 0.16111 -0.01111 0.19098 -0.0213 0.22084 -0.03148 " pathEditMode="relative" rAng="0" ptsTypes="aaaaaaA">
                                      <p:cBhvr>
                                        <p:cTn id="45" dur="2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8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27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27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0" presetID="27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0"/>
                                            </p:cond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388"/>
                </p:tgtEl>
              </p:cMediaNode>
            </p:audio>
          </p:childTnLst>
        </p:cTn>
      </p:par>
    </p:tnLst>
    <p:bldLst>
      <p:bldP spid="143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Direct Perception</a:t>
            </a:r>
          </a:p>
        </p:txBody>
      </p:sp>
      <p:pic>
        <p:nvPicPr>
          <p:cNvPr id="96260" name="Picture 4" descr="Br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3657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261" name="Group 5"/>
          <p:cNvGrpSpPr>
            <a:grpSpLocks/>
          </p:cNvGrpSpPr>
          <p:nvPr/>
        </p:nvGrpSpPr>
        <p:grpSpPr bwMode="auto">
          <a:xfrm>
            <a:off x="7620000" y="3429000"/>
            <a:ext cx="685800" cy="990600"/>
            <a:chOff x="4752" y="1920"/>
            <a:chExt cx="432" cy="816"/>
          </a:xfrm>
        </p:grpSpPr>
        <p:sp>
          <p:nvSpPr>
            <p:cNvPr id="96262" name="Freeform 6"/>
            <p:cNvSpPr>
              <a:spLocks/>
            </p:cNvSpPr>
            <p:nvPr/>
          </p:nvSpPr>
          <p:spPr bwMode="auto">
            <a:xfrm>
              <a:off x="4896" y="1920"/>
              <a:ext cx="240" cy="528"/>
            </a:xfrm>
            <a:custGeom>
              <a:avLst/>
              <a:gdLst>
                <a:gd name="T0" fmla="*/ 144 w 240"/>
                <a:gd name="T1" fmla="*/ 528 h 528"/>
                <a:gd name="T2" fmla="*/ 240 w 240"/>
                <a:gd name="T3" fmla="*/ 432 h 528"/>
                <a:gd name="T4" fmla="*/ 192 w 240"/>
                <a:gd name="T5" fmla="*/ 288 h 528"/>
                <a:gd name="T6" fmla="*/ 96 w 240"/>
                <a:gd name="T7" fmla="*/ 240 h 528"/>
                <a:gd name="T8" fmla="*/ 144 w 240"/>
                <a:gd name="T9" fmla="*/ 96 h 528"/>
                <a:gd name="T10" fmla="*/ 0 w 240"/>
                <a:gd name="T11" fmla="*/ 96 h 528"/>
                <a:gd name="T12" fmla="*/ 96 w 240"/>
                <a:gd name="T1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528">
                  <a:moveTo>
                    <a:pt x="144" y="528"/>
                  </a:moveTo>
                  <a:lnTo>
                    <a:pt x="240" y="432"/>
                  </a:lnTo>
                  <a:lnTo>
                    <a:pt x="192" y="288"/>
                  </a:lnTo>
                  <a:lnTo>
                    <a:pt x="96" y="240"/>
                  </a:lnTo>
                  <a:lnTo>
                    <a:pt x="144" y="96"/>
                  </a:lnTo>
                  <a:lnTo>
                    <a:pt x="0" y="96"/>
                  </a:lnTo>
                  <a:lnTo>
                    <a:pt x="96" y="0"/>
                  </a:lnTo>
                </a:path>
              </a:pathLst>
            </a:custGeom>
            <a:noFill/>
            <a:ln w="5715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263" name="Freeform 7"/>
            <p:cNvSpPr>
              <a:spLocks/>
            </p:cNvSpPr>
            <p:nvPr/>
          </p:nvSpPr>
          <p:spPr bwMode="auto">
            <a:xfrm>
              <a:off x="5060" y="2060"/>
              <a:ext cx="28" cy="148"/>
            </a:xfrm>
            <a:custGeom>
              <a:avLst/>
              <a:gdLst>
                <a:gd name="T0" fmla="*/ 28 w 28"/>
                <a:gd name="T1" fmla="*/ 148 h 148"/>
                <a:gd name="T2" fmla="*/ 0 w 28"/>
                <a:gd name="T3" fmla="*/ 64 h 148"/>
                <a:gd name="T4" fmla="*/ 24 w 28"/>
                <a:gd name="T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48">
                  <a:moveTo>
                    <a:pt x="28" y="148"/>
                  </a:moveTo>
                  <a:lnTo>
                    <a:pt x="0" y="64"/>
                  </a:lnTo>
                  <a:lnTo>
                    <a:pt x="24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264" name="Freeform 8"/>
            <p:cNvSpPr>
              <a:spLocks/>
            </p:cNvSpPr>
            <p:nvPr/>
          </p:nvSpPr>
          <p:spPr bwMode="auto">
            <a:xfrm>
              <a:off x="4800" y="2208"/>
              <a:ext cx="240" cy="96"/>
            </a:xfrm>
            <a:custGeom>
              <a:avLst/>
              <a:gdLst>
                <a:gd name="T0" fmla="*/ 240 w 240"/>
                <a:gd name="T1" fmla="*/ 96 h 96"/>
                <a:gd name="T2" fmla="*/ 192 w 240"/>
                <a:gd name="T3" fmla="*/ 0 h 96"/>
                <a:gd name="T4" fmla="*/ 96 w 240"/>
                <a:gd name="T5" fmla="*/ 48 h 96"/>
                <a:gd name="T6" fmla="*/ 48 w 240"/>
                <a:gd name="T7" fmla="*/ 0 h 96"/>
                <a:gd name="T8" fmla="*/ 0 w 24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6">
                  <a:moveTo>
                    <a:pt x="240" y="96"/>
                  </a:moveTo>
                  <a:lnTo>
                    <a:pt x="192" y="0"/>
                  </a:lnTo>
                  <a:lnTo>
                    <a:pt x="96" y="48"/>
                  </a:ln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265" name="Freeform 9"/>
            <p:cNvSpPr>
              <a:spLocks/>
            </p:cNvSpPr>
            <p:nvPr/>
          </p:nvSpPr>
          <p:spPr bwMode="auto">
            <a:xfrm>
              <a:off x="4944" y="2448"/>
              <a:ext cx="240" cy="288"/>
            </a:xfrm>
            <a:custGeom>
              <a:avLst/>
              <a:gdLst>
                <a:gd name="T0" fmla="*/ 144 w 240"/>
                <a:gd name="T1" fmla="*/ 0 h 288"/>
                <a:gd name="T2" fmla="*/ 240 w 240"/>
                <a:gd name="T3" fmla="*/ 48 h 288"/>
                <a:gd name="T4" fmla="*/ 144 w 240"/>
                <a:gd name="T5" fmla="*/ 144 h 288"/>
                <a:gd name="T6" fmla="*/ 192 w 240"/>
                <a:gd name="T7" fmla="*/ 144 h 288"/>
                <a:gd name="T8" fmla="*/ 192 w 240"/>
                <a:gd name="T9" fmla="*/ 240 h 288"/>
                <a:gd name="T10" fmla="*/ 0 w 240"/>
                <a:gd name="T1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8">
                  <a:moveTo>
                    <a:pt x="144" y="0"/>
                  </a:moveTo>
                  <a:lnTo>
                    <a:pt x="240" y="48"/>
                  </a:lnTo>
                  <a:lnTo>
                    <a:pt x="144" y="144"/>
                  </a:lnTo>
                  <a:lnTo>
                    <a:pt x="192" y="144"/>
                  </a:lnTo>
                  <a:lnTo>
                    <a:pt x="192" y="240"/>
                  </a:lnTo>
                  <a:lnTo>
                    <a:pt x="0" y="288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266" name="Freeform 10"/>
            <p:cNvSpPr>
              <a:spLocks/>
            </p:cNvSpPr>
            <p:nvPr/>
          </p:nvSpPr>
          <p:spPr bwMode="auto">
            <a:xfrm>
              <a:off x="4896" y="2448"/>
              <a:ext cx="144" cy="144"/>
            </a:xfrm>
            <a:custGeom>
              <a:avLst/>
              <a:gdLst>
                <a:gd name="T0" fmla="*/ 144 w 144"/>
                <a:gd name="T1" fmla="*/ 0 h 144"/>
                <a:gd name="T2" fmla="*/ 144 w 144"/>
                <a:gd name="T3" fmla="*/ 96 h 144"/>
                <a:gd name="T4" fmla="*/ 48 w 144"/>
                <a:gd name="T5" fmla="*/ 48 h 144"/>
                <a:gd name="T6" fmla="*/ 0 w 144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lnTo>
                    <a:pt x="144" y="96"/>
                  </a:lnTo>
                  <a:lnTo>
                    <a:pt x="48" y="48"/>
                  </a:lnTo>
                  <a:lnTo>
                    <a:pt x="0" y="144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267" name="Freeform 11"/>
            <p:cNvSpPr>
              <a:spLocks/>
            </p:cNvSpPr>
            <p:nvPr/>
          </p:nvSpPr>
          <p:spPr bwMode="auto">
            <a:xfrm>
              <a:off x="4752" y="2064"/>
              <a:ext cx="240" cy="48"/>
            </a:xfrm>
            <a:custGeom>
              <a:avLst/>
              <a:gdLst>
                <a:gd name="T0" fmla="*/ 240 w 240"/>
                <a:gd name="T1" fmla="*/ 48 h 48"/>
                <a:gd name="T2" fmla="*/ 144 w 240"/>
                <a:gd name="T3" fmla="*/ 0 h 48"/>
                <a:gd name="T4" fmla="*/ 96 w 240"/>
                <a:gd name="T5" fmla="*/ 48 h 48"/>
                <a:gd name="T6" fmla="*/ 48 w 240"/>
                <a:gd name="T7" fmla="*/ 0 h 48"/>
                <a:gd name="T8" fmla="*/ 0 w 240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48">
                  <a:moveTo>
                    <a:pt x="240" y="48"/>
                  </a:moveTo>
                  <a:lnTo>
                    <a:pt x="144" y="0"/>
                  </a:lnTo>
                  <a:lnTo>
                    <a:pt x="96" y="48"/>
                  </a:ln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268" name="Freeform 12"/>
            <p:cNvSpPr>
              <a:spLocks/>
            </p:cNvSpPr>
            <p:nvPr/>
          </p:nvSpPr>
          <p:spPr bwMode="auto">
            <a:xfrm>
              <a:off x="4800" y="1920"/>
              <a:ext cx="48" cy="144"/>
            </a:xfrm>
            <a:custGeom>
              <a:avLst/>
              <a:gdLst>
                <a:gd name="T0" fmla="*/ 0 w 48"/>
                <a:gd name="T1" fmla="*/ 144 h 144"/>
                <a:gd name="T2" fmla="*/ 48 w 48"/>
                <a:gd name="T3" fmla="*/ 96 h 144"/>
                <a:gd name="T4" fmla="*/ 0 w 48"/>
                <a:gd name="T5" fmla="*/ 48 h 144"/>
                <a:gd name="T6" fmla="*/ 48 w 4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44">
                  <a:moveTo>
                    <a:pt x="0" y="144"/>
                  </a:move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6270" name="Picture 14" descr="TableColo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4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4" name="Picture 28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2441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28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Direct Perception</a:t>
            </a:r>
          </a:p>
        </p:txBody>
      </p:sp>
      <p:pic>
        <p:nvPicPr>
          <p:cNvPr id="100356" name="Picture 4" descr="Br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3657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377" name="Group 25"/>
          <p:cNvGrpSpPr>
            <a:grpSpLocks/>
          </p:cNvGrpSpPr>
          <p:nvPr/>
        </p:nvGrpSpPr>
        <p:grpSpPr bwMode="auto">
          <a:xfrm>
            <a:off x="0" y="2249488"/>
            <a:ext cx="8305800" cy="3541712"/>
            <a:chOff x="0" y="1417"/>
            <a:chExt cx="5232" cy="2231"/>
          </a:xfrm>
        </p:grpSpPr>
        <p:grpSp>
          <p:nvGrpSpPr>
            <p:cNvPr id="100357" name="Group 5"/>
            <p:cNvGrpSpPr>
              <a:grpSpLocks/>
            </p:cNvGrpSpPr>
            <p:nvPr/>
          </p:nvGrpSpPr>
          <p:grpSpPr bwMode="auto">
            <a:xfrm>
              <a:off x="4800" y="2160"/>
              <a:ext cx="432" cy="624"/>
              <a:chOff x="4752" y="1920"/>
              <a:chExt cx="432" cy="816"/>
            </a:xfrm>
          </p:grpSpPr>
          <p:sp>
            <p:nvSpPr>
              <p:cNvPr id="100358" name="Freeform 6"/>
              <p:cNvSpPr>
                <a:spLocks/>
              </p:cNvSpPr>
              <p:nvPr/>
            </p:nvSpPr>
            <p:spPr bwMode="auto">
              <a:xfrm>
                <a:off x="4896" y="1920"/>
                <a:ext cx="240" cy="528"/>
              </a:xfrm>
              <a:custGeom>
                <a:avLst/>
                <a:gdLst>
                  <a:gd name="T0" fmla="*/ 144 w 240"/>
                  <a:gd name="T1" fmla="*/ 528 h 528"/>
                  <a:gd name="T2" fmla="*/ 240 w 240"/>
                  <a:gd name="T3" fmla="*/ 432 h 528"/>
                  <a:gd name="T4" fmla="*/ 192 w 240"/>
                  <a:gd name="T5" fmla="*/ 288 h 528"/>
                  <a:gd name="T6" fmla="*/ 96 w 240"/>
                  <a:gd name="T7" fmla="*/ 240 h 528"/>
                  <a:gd name="T8" fmla="*/ 144 w 240"/>
                  <a:gd name="T9" fmla="*/ 96 h 528"/>
                  <a:gd name="T10" fmla="*/ 0 w 240"/>
                  <a:gd name="T11" fmla="*/ 96 h 528"/>
                  <a:gd name="T12" fmla="*/ 96 w 240"/>
                  <a:gd name="T1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528">
                    <a:moveTo>
                      <a:pt x="144" y="528"/>
                    </a:moveTo>
                    <a:lnTo>
                      <a:pt x="240" y="432"/>
                    </a:lnTo>
                    <a:lnTo>
                      <a:pt x="192" y="288"/>
                    </a:lnTo>
                    <a:lnTo>
                      <a:pt x="96" y="240"/>
                    </a:lnTo>
                    <a:lnTo>
                      <a:pt x="144" y="96"/>
                    </a:lnTo>
                    <a:lnTo>
                      <a:pt x="0" y="96"/>
                    </a:lnTo>
                    <a:lnTo>
                      <a:pt x="96" y="0"/>
                    </a:lnTo>
                  </a:path>
                </a:pathLst>
              </a:custGeom>
              <a:noFill/>
              <a:ln w="57150" cmpd="sng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59" name="Freeform 7"/>
              <p:cNvSpPr>
                <a:spLocks/>
              </p:cNvSpPr>
              <p:nvPr/>
            </p:nvSpPr>
            <p:spPr bwMode="auto">
              <a:xfrm>
                <a:off x="5060" y="2060"/>
                <a:ext cx="28" cy="148"/>
              </a:xfrm>
              <a:custGeom>
                <a:avLst/>
                <a:gdLst>
                  <a:gd name="T0" fmla="*/ 28 w 28"/>
                  <a:gd name="T1" fmla="*/ 148 h 148"/>
                  <a:gd name="T2" fmla="*/ 0 w 28"/>
                  <a:gd name="T3" fmla="*/ 64 h 148"/>
                  <a:gd name="T4" fmla="*/ 24 w 28"/>
                  <a:gd name="T5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48">
                    <a:moveTo>
                      <a:pt x="28" y="148"/>
                    </a:moveTo>
                    <a:lnTo>
                      <a:pt x="0" y="64"/>
                    </a:lnTo>
                    <a:lnTo>
                      <a:pt x="24" y="0"/>
                    </a:lnTo>
                  </a:path>
                </a:pathLst>
              </a:custGeom>
              <a:noFill/>
              <a:ln w="38100" cmpd="sng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60" name="Freeform 8"/>
              <p:cNvSpPr>
                <a:spLocks/>
              </p:cNvSpPr>
              <p:nvPr/>
            </p:nvSpPr>
            <p:spPr bwMode="auto">
              <a:xfrm>
                <a:off x="4800" y="2208"/>
                <a:ext cx="240" cy="96"/>
              </a:xfrm>
              <a:custGeom>
                <a:avLst/>
                <a:gdLst>
                  <a:gd name="T0" fmla="*/ 240 w 240"/>
                  <a:gd name="T1" fmla="*/ 96 h 96"/>
                  <a:gd name="T2" fmla="*/ 192 w 240"/>
                  <a:gd name="T3" fmla="*/ 0 h 96"/>
                  <a:gd name="T4" fmla="*/ 96 w 240"/>
                  <a:gd name="T5" fmla="*/ 48 h 96"/>
                  <a:gd name="T6" fmla="*/ 48 w 240"/>
                  <a:gd name="T7" fmla="*/ 0 h 96"/>
                  <a:gd name="T8" fmla="*/ 0 w 24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96">
                    <a:moveTo>
                      <a:pt x="240" y="96"/>
                    </a:moveTo>
                    <a:lnTo>
                      <a:pt x="192" y="0"/>
                    </a:lnTo>
                    <a:lnTo>
                      <a:pt x="96" y="48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61" name="Freeform 9"/>
              <p:cNvSpPr>
                <a:spLocks/>
              </p:cNvSpPr>
              <p:nvPr/>
            </p:nvSpPr>
            <p:spPr bwMode="auto">
              <a:xfrm>
                <a:off x="4944" y="2448"/>
                <a:ext cx="240" cy="288"/>
              </a:xfrm>
              <a:custGeom>
                <a:avLst/>
                <a:gdLst>
                  <a:gd name="T0" fmla="*/ 144 w 240"/>
                  <a:gd name="T1" fmla="*/ 0 h 288"/>
                  <a:gd name="T2" fmla="*/ 240 w 240"/>
                  <a:gd name="T3" fmla="*/ 48 h 288"/>
                  <a:gd name="T4" fmla="*/ 144 w 240"/>
                  <a:gd name="T5" fmla="*/ 144 h 288"/>
                  <a:gd name="T6" fmla="*/ 192 w 240"/>
                  <a:gd name="T7" fmla="*/ 144 h 288"/>
                  <a:gd name="T8" fmla="*/ 192 w 240"/>
                  <a:gd name="T9" fmla="*/ 240 h 288"/>
                  <a:gd name="T10" fmla="*/ 0 w 240"/>
                  <a:gd name="T11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88">
                    <a:moveTo>
                      <a:pt x="144" y="0"/>
                    </a:moveTo>
                    <a:lnTo>
                      <a:pt x="240" y="48"/>
                    </a:lnTo>
                    <a:lnTo>
                      <a:pt x="144" y="144"/>
                    </a:lnTo>
                    <a:lnTo>
                      <a:pt x="192" y="144"/>
                    </a:lnTo>
                    <a:lnTo>
                      <a:pt x="192" y="240"/>
                    </a:lnTo>
                    <a:lnTo>
                      <a:pt x="0" y="288"/>
                    </a:lnTo>
                  </a:path>
                </a:pathLst>
              </a:custGeom>
              <a:noFill/>
              <a:ln w="38100" cmpd="sng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auto">
              <a:xfrm>
                <a:off x="4896" y="2448"/>
                <a:ext cx="144" cy="144"/>
              </a:xfrm>
              <a:custGeom>
                <a:avLst/>
                <a:gdLst>
                  <a:gd name="T0" fmla="*/ 144 w 144"/>
                  <a:gd name="T1" fmla="*/ 0 h 144"/>
                  <a:gd name="T2" fmla="*/ 144 w 144"/>
                  <a:gd name="T3" fmla="*/ 96 h 144"/>
                  <a:gd name="T4" fmla="*/ 48 w 144"/>
                  <a:gd name="T5" fmla="*/ 48 h 144"/>
                  <a:gd name="T6" fmla="*/ 0 w 144"/>
                  <a:gd name="T7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144">
                    <a:moveTo>
                      <a:pt x="144" y="0"/>
                    </a:moveTo>
                    <a:lnTo>
                      <a:pt x="144" y="96"/>
                    </a:lnTo>
                    <a:lnTo>
                      <a:pt x="48" y="48"/>
                    </a:lnTo>
                    <a:lnTo>
                      <a:pt x="0" y="144"/>
                    </a:lnTo>
                  </a:path>
                </a:pathLst>
              </a:custGeom>
              <a:noFill/>
              <a:ln w="38100" cmpd="sng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63" name="Freeform 11"/>
              <p:cNvSpPr>
                <a:spLocks/>
              </p:cNvSpPr>
              <p:nvPr/>
            </p:nvSpPr>
            <p:spPr bwMode="auto">
              <a:xfrm>
                <a:off x="4752" y="2064"/>
                <a:ext cx="240" cy="48"/>
              </a:xfrm>
              <a:custGeom>
                <a:avLst/>
                <a:gdLst>
                  <a:gd name="T0" fmla="*/ 240 w 240"/>
                  <a:gd name="T1" fmla="*/ 48 h 48"/>
                  <a:gd name="T2" fmla="*/ 144 w 240"/>
                  <a:gd name="T3" fmla="*/ 0 h 48"/>
                  <a:gd name="T4" fmla="*/ 96 w 240"/>
                  <a:gd name="T5" fmla="*/ 48 h 48"/>
                  <a:gd name="T6" fmla="*/ 48 w 240"/>
                  <a:gd name="T7" fmla="*/ 0 h 48"/>
                  <a:gd name="T8" fmla="*/ 0 w 2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48">
                    <a:moveTo>
                      <a:pt x="240" y="48"/>
                    </a:moveTo>
                    <a:lnTo>
                      <a:pt x="144" y="0"/>
                    </a:lnTo>
                    <a:lnTo>
                      <a:pt x="96" y="48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64" name="Freeform 12"/>
              <p:cNvSpPr>
                <a:spLocks/>
              </p:cNvSpPr>
              <p:nvPr/>
            </p:nvSpPr>
            <p:spPr bwMode="auto">
              <a:xfrm>
                <a:off x="4800" y="1920"/>
                <a:ext cx="48" cy="144"/>
              </a:xfrm>
              <a:custGeom>
                <a:avLst/>
                <a:gdLst>
                  <a:gd name="T0" fmla="*/ 0 w 48"/>
                  <a:gd name="T1" fmla="*/ 144 h 144"/>
                  <a:gd name="T2" fmla="*/ 48 w 48"/>
                  <a:gd name="T3" fmla="*/ 96 h 144"/>
                  <a:gd name="T4" fmla="*/ 0 w 48"/>
                  <a:gd name="T5" fmla="*/ 48 h 144"/>
                  <a:gd name="T6" fmla="*/ 48 w 48"/>
                  <a:gd name="T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44">
                    <a:moveTo>
                      <a:pt x="0" y="144"/>
                    </a:moveTo>
                    <a:lnTo>
                      <a:pt x="48" y="96"/>
                    </a:lnTo>
                    <a:lnTo>
                      <a:pt x="0" y="48"/>
                    </a:lnTo>
                    <a:lnTo>
                      <a:pt x="48" y="0"/>
                    </a:lnTo>
                  </a:path>
                </a:pathLst>
              </a:custGeom>
              <a:noFill/>
              <a:ln w="38100" cmpd="sng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00365" name="Picture 13" descr="TableColor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17"/>
              <a:ext cx="2304" cy="2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371" name="Text Box 19"/>
          <p:cNvSpPr txBox="1">
            <a:spLocks noChangeArrowheads="1"/>
          </p:cNvSpPr>
          <p:nvPr/>
        </p:nvSpPr>
        <p:spPr bwMode="auto">
          <a:xfrm>
            <a:off x="2266950" y="647700"/>
            <a:ext cx="6191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n-US" sz="2000"/>
              <a:t> The experience itself is not spatially extended</a:t>
            </a:r>
          </a:p>
        </p:txBody>
      </p:sp>
      <p:sp>
        <p:nvSpPr>
          <p:cNvPr id="100374" name="Text Box 22"/>
          <p:cNvSpPr txBox="1">
            <a:spLocks noChangeArrowheads="1"/>
          </p:cNvSpPr>
          <p:nvPr/>
        </p:nvSpPr>
        <p:spPr bwMode="auto">
          <a:xfrm>
            <a:off x="2400300" y="1123950"/>
            <a:ext cx="6191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000"/>
              <a:t> Only the world that it is an experience </a:t>
            </a:r>
            <a:r>
              <a:rPr lang="en-US" altLang="en-US" sz="2000" b="1" i="1"/>
              <a:t>of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361950" y="1562100"/>
            <a:ext cx="8553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000"/>
              <a:t>Spatial structure at </a:t>
            </a:r>
            <a:r>
              <a:rPr lang="en-US" altLang="en-US" sz="2000" i="1"/>
              <a:t>both ends</a:t>
            </a:r>
            <a:r>
              <a:rPr lang="en-US" altLang="en-US" sz="2000"/>
              <a:t> of causal chain</a:t>
            </a:r>
            <a:endParaRPr lang="en-US" altLang="en-US" sz="2000" b="1" i="1"/>
          </a:p>
        </p:txBody>
      </p:sp>
      <p:sp>
        <p:nvSpPr>
          <p:cNvPr id="100402" name="AutoShape 50"/>
          <p:cNvSpPr>
            <a:spLocks noChangeArrowheads="1"/>
          </p:cNvSpPr>
          <p:nvPr/>
        </p:nvSpPr>
        <p:spPr bwMode="auto">
          <a:xfrm>
            <a:off x="3238500" y="3975100"/>
            <a:ext cx="635000" cy="279400"/>
          </a:xfrm>
          <a:prstGeom prst="rightArrow">
            <a:avLst>
              <a:gd name="adj1" fmla="val 50000"/>
              <a:gd name="adj2" fmla="val 56818"/>
            </a:avLst>
          </a:prstGeom>
          <a:solidFill>
            <a:srgbClr val="EDFF4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0403" name="AutoShape 51"/>
          <p:cNvSpPr>
            <a:spLocks noChangeArrowheads="1"/>
          </p:cNvSpPr>
          <p:nvPr/>
        </p:nvSpPr>
        <p:spPr bwMode="auto">
          <a:xfrm flipH="1">
            <a:off x="4432300" y="3975100"/>
            <a:ext cx="635000" cy="279400"/>
          </a:xfrm>
          <a:prstGeom prst="rightArrow">
            <a:avLst>
              <a:gd name="adj1" fmla="val 50000"/>
              <a:gd name="adj2" fmla="val 56818"/>
            </a:avLst>
          </a:prstGeom>
          <a:solidFill>
            <a:srgbClr val="370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100408" name="Picture 56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2229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04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4" dur="2000" fill="hold"/>
                                        <p:tgtEl>
                                          <p:spTgt spid="100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0" dur="2000" fill="hold"/>
                                        <p:tgtEl>
                                          <p:spTgt spid="100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408"/>
                </p:tgtEl>
              </p:cMediaNode>
            </p:audio>
          </p:childTnLst>
        </p:cTn>
      </p:par>
    </p:tnLst>
    <p:bldLst>
      <p:bldP spid="100371" grpId="0"/>
      <p:bldP spid="100374" grpId="0"/>
      <p:bldP spid="1003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5" name="Picture 7" descr="TableOutl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4150"/>
            <a:ext cx="3657600" cy="35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Direct Perception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342900" y="838200"/>
            <a:ext cx="85534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Is the structure seen in experience</a:t>
            </a:r>
          </a:p>
          <a:p>
            <a:pPr>
              <a:spcBef>
                <a:spcPct val="50000"/>
              </a:spcBef>
            </a:pPr>
            <a:r>
              <a:rPr lang="en-US" altLang="en-US" sz="2000"/>
              <a:t> part </a:t>
            </a:r>
            <a:r>
              <a:rPr lang="en-US" altLang="en-US" sz="2000" i="1"/>
              <a:t>objective world</a:t>
            </a:r>
            <a:r>
              <a:rPr lang="en-US" altLang="en-US" sz="2000"/>
              <a:t>, part </a:t>
            </a:r>
            <a:r>
              <a:rPr lang="en-US" altLang="en-US" sz="2000" i="1"/>
              <a:t>subjective experience</a:t>
            </a:r>
            <a:r>
              <a:rPr lang="en-US" altLang="en-US" sz="2000"/>
              <a:t>?</a:t>
            </a:r>
          </a:p>
        </p:txBody>
      </p:sp>
      <p:pic>
        <p:nvPicPr>
          <p:cNvPr id="196632" name="Picture 24" descr="TableColo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4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33" name="Text Box 25"/>
          <p:cNvSpPr txBox="1">
            <a:spLocks noChangeArrowheads="1"/>
          </p:cNvSpPr>
          <p:nvPr/>
        </p:nvSpPr>
        <p:spPr bwMode="auto">
          <a:xfrm>
            <a:off x="347663" y="1866900"/>
            <a:ext cx="8553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How to distinguish objective from subjective?</a:t>
            </a:r>
          </a:p>
        </p:txBody>
      </p:sp>
      <p:pic>
        <p:nvPicPr>
          <p:cNvPr id="196648" name="Picture 40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272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1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66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6648"/>
                </p:tgtEl>
              </p:cMediaNode>
            </p:audio>
          </p:childTnLst>
        </p:cTn>
      </p:par>
    </p:tnLst>
    <p:bldLst>
      <p:bldP spid="1966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81" name="Picture 13" descr="FaceNormal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1973263"/>
            <a:ext cx="4195762" cy="44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Direct Perception</a:t>
            </a:r>
          </a:p>
        </p:txBody>
      </p:sp>
      <p:pic>
        <p:nvPicPr>
          <p:cNvPr id="135180" name="Picture 12" descr="TableColo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4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82" name="Picture 14" descr="Eyeli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810000"/>
            <a:ext cx="72231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2032000" y="838200"/>
            <a:ext cx="61658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000"/>
              <a:t>The fact that it </a:t>
            </a:r>
            <a:r>
              <a:rPr lang="en-US" altLang="en-US" sz="2000" i="1"/>
              <a:t>vanishes</a:t>
            </a:r>
            <a:r>
              <a:rPr lang="en-US" altLang="en-US" sz="2000"/>
              <a:t> shows that</a:t>
            </a:r>
          </a:p>
          <a:p>
            <a:pPr algn="l">
              <a:spcBef>
                <a:spcPct val="50000"/>
              </a:spcBef>
            </a:pPr>
            <a:r>
              <a:rPr lang="en-US" altLang="en-US" sz="2000"/>
              <a:t>it comes at the </a:t>
            </a:r>
            <a:r>
              <a:rPr lang="en-US" altLang="en-US" sz="2000" i="1"/>
              <a:t>end</a:t>
            </a:r>
            <a:r>
              <a:rPr lang="en-US" altLang="en-US" sz="2000"/>
              <a:t> of the causal chain</a:t>
            </a:r>
            <a:endParaRPr lang="en-US" altLang="en-US" sz="2000" b="1" i="1"/>
          </a:p>
        </p:txBody>
      </p:sp>
      <p:pic>
        <p:nvPicPr>
          <p:cNvPr id="135194" name="Picture 26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1051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5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4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5194"/>
                </p:tgtEl>
              </p:cMediaNode>
            </p:audio>
          </p:childTnLst>
        </p:cTn>
      </p:par>
    </p:tnLst>
    <p:bldLst>
      <p:bldP spid="1351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Dreams and Hallucinations</a:t>
            </a:r>
          </a:p>
        </p:txBody>
      </p:sp>
      <p:pic>
        <p:nvPicPr>
          <p:cNvPr id="89099" name="Picture 11" descr="LittleEleph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3810000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44" name="Picture 56" descr="FaceNormal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2371725"/>
            <a:ext cx="34575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40" name="Picture 52" descr="CausalChain6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09800"/>
            <a:ext cx="3265488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145" name="Text Box 57"/>
          <p:cNvSpPr txBox="1">
            <a:spLocks noChangeArrowheads="1"/>
          </p:cNvSpPr>
          <p:nvPr/>
        </p:nvSpPr>
        <p:spPr bwMode="auto">
          <a:xfrm>
            <a:off x="3409950" y="723900"/>
            <a:ext cx="2590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Direct Perception </a:t>
            </a:r>
            <a:r>
              <a:rPr lang="en-US" altLang="en-US" sz="2000" b="1">
                <a:solidFill>
                  <a:srgbClr val="FF0000"/>
                </a:solidFill>
              </a:rPr>
              <a:t>fails catastrophically</a:t>
            </a:r>
            <a:endParaRPr lang="en-US" altLang="en-US" sz="2000" b="1" i="1">
              <a:solidFill>
                <a:srgbClr val="FF0000"/>
              </a:solidFill>
            </a:endParaRPr>
          </a:p>
        </p:txBody>
      </p:sp>
      <p:pic>
        <p:nvPicPr>
          <p:cNvPr id="89152" name="Picture 64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49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 tmFilter="0, 0; .2, .5; .8, .5; 1, 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500" autoRev="1" fill="hold"/>
                                        <p:tgtEl>
                                          <p:spTgt spid="890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7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autoRev="1" fill="hold"/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autoRev="1" fill="hold"/>
                                        <p:tgtEl>
                                          <p:spTgt spid="890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500" autoRev="1" fill="hold"/>
                                        <p:tgtEl>
                                          <p:spTgt spid="890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autoRev="1" fill="hold"/>
                                        <p:tgtEl>
                                          <p:spTgt spid="890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152"/>
                </p:tgtEl>
              </p:cMediaNode>
            </p:audio>
          </p:childTnLst>
        </p:cTn>
      </p:par>
    </p:tnLst>
    <p:bldLst>
      <p:bldP spid="891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Visual Illusions</a:t>
            </a:r>
          </a:p>
        </p:txBody>
      </p:sp>
      <p:pic>
        <p:nvPicPr>
          <p:cNvPr id="90148" name="Picture 36" descr="CausalChain7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86000"/>
            <a:ext cx="3429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0" name="Picture 38" descr="Kanizs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0"/>
            <a:ext cx="330200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55" name="Freeform 43"/>
          <p:cNvSpPr>
            <a:spLocks/>
          </p:cNvSpPr>
          <p:nvPr/>
        </p:nvSpPr>
        <p:spPr bwMode="auto">
          <a:xfrm>
            <a:off x="2165350" y="2519363"/>
            <a:ext cx="1123950" cy="2133600"/>
          </a:xfrm>
          <a:custGeom>
            <a:avLst/>
            <a:gdLst>
              <a:gd name="T0" fmla="*/ 0 w 708"/>
              <a:gd name="T1" fmla="*/ 1344 h 1344"/>
              <a:gd name="T2" fmla="*/ 404 w 708"/>
              <a:gd name="T3" fmla="*/ 0 h 1344"/>
              <a:gd name="T4" fmla="*/ 708 w 708"/>
              <a:gd name="T5" fmla="*/ 1071 h 1344"/>
              <a:gd name="T6" fmla="*/ 0 w 708"/>
              <a:gd name="T7" fmla="*/ 1344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8" h="1344">
                <a:moveTo>
                  <a:pt x="0" y="1344"/>
                </a:moveTo>
                <a:lnTo>
                  <a:pt x="404" y="0"/>
                </a:lnTo>
                <a:lnTo>
                  <a:pt x="708" y="1071"/>
                </a:lnTo>
                <a:lnTo>
                  <a:pt x="0" y="1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58" name="Text Box 46"/>
          <p:cNvSpPr txBox="1">
            <a:spLocks noChangeArrowheads="1"/>
          </p:cNvSpPr>
          <p:nvPr/>
        </p:nvSpPr>
        <p:spPr bwMode="auto">
          <a:xfrm>
            <a:off x="3448050" y="723900"/>
            <a:ext cx="2590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Direct Perception </a:t>
            </a:r>
            <a:r>
              <a:rPr lang="en-US" altLang="en-US" sz="2000" b="1">
                <a:solidFill>
                  <a:srgbClr val="FF0000"/>
                </a:solidFill>
              </a:rPr>
              <a:t>fails catastrophically</a:t>
            </a:r>
            <a:endParaRPr lang="en-US" altLang="en-US" sz="2000" b="1" i="1">
              <a:solidFill>
                <a:srgbClr val="FF0000"/>
              </a:solidFill>
            </a:endParaRPr>
          </a:p>
        </p:txBody>
      </p:sp>
      <p:pic>
        <p:nvPicPr>
          <p:cNvPr id="90160" name="Picture 48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446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0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90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90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160"/>
                </p:tgtEl>
              </p:cMediaNode>
            </p:audio>
          </p:childTnLst>
        </p:cTn>
      </p:par>
    </p:tnLst>
    <p:bldLst>
      <p:bldP spid="901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6" name="Picture 4" descr="Hertzmann-RiceQu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44" name="Picture 12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817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2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24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Projection Theory</a:t>
            </a:r>
          </a:p>
        </p:txBody>
      </p:sp>
      <p:pic>
        <p:nvPicPr>
          <p:cNvPr id="101379" name="Picture 3" descr="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3657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380" name="Group 4"/>
          <p:cNvGrpSpPr>
            <a:grpSpLocks/>
          </p:cNvGrpSpPr>
          <p:nvPr/>
        </p:nvGrpSpPr>
        <p:grpSpPr bwMode="auto">
          <a:xfrm>
            <a:off x="7620000" y="3429000"/>
            <a:ext cx="685800" cy="990600"/>
            <a:chOff x="4752" y="1920"/>
            <a:chExt cx="432" cy="816"/>
          </a:xfrm>
        </p:grpSpPr>
        <p:sp>
          <p:nvSpPr>
            <p:cNvPr id="101381" name="Freeform 5"/>
            <p:cNvSpPr>
              <a:spLocks/>
            </p:cNvSpPr>
            <p:nvPr/>
          </p:nvSpPr>
          <p:spPr bwMode="auto">
            <a:xfrm>
              <a:off x="4896" y="1920"/>
              <a:ext cx="240" cy="528"/>
            </a:xfrm>
            <a:custGeom>
              <a:avLst/>
              <a:gdLst>
                <a:gd name="T0" fmla="*/ 144 w 240"/>
                <a:gd name="T1" fmla="*/ 528 h 528"/>
                <a:gd name="T2" fmla="*/ 240 w 240"/>
                <a:gd name="T3" fmla="*/ 432 h 528"/>
                <a:gd name="T4" fmla="*/ 192 w 240"/>
                <a:gd name="T5" fmla="*/ 288 h 528"/>
                <a:gd name="T6" fmla="*/ 96 w 240"/>
                <a:gd name="T7" fmla="*/ 240 h 528"/>
                <a:gd name="T8" fmla="*/ 144 w 240"/>
                <a:gd name="T9" fmla="*/ 96 h 528"/>
                <a:gd name="T10" fmla="*/ 0 w 240"/>
                <a:gd name="T11" fmla="*/ 96 h 528"/>
                <a:gd name="T12" fmla="*/ 96 w 240"/>
                <a:gd name="T1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528">
                  <a:moveTo>
                    <a:pt x="144" y="528"/>
                  </a:moveTo>
                  <a:lnTo>
                    <a:pt x="240" y="432"/>
                  </a:lnTo>
                  <a:lnTo>
                    <a:pt x="192" y="288"/>
                  </a:lnTo>
                  <a:lnTo>
                    <a:pt x="96" y="240"/>
                  </a:lnTo>
                  <a:lnTo>
                    <a:pt x="144" y="96"/>
                  </a:lnTo>
                  <a:lnTo>
                    <a:pt x="0" y="96"/>
                  </a:lnTo>
                  <a:lnTo>
                    <a:pt x="96" y="0"/>
                  </a:lnTo>
                </a:path>
              </a:pathLst>
            </a:custGeom>
            <a:noFill/>
            <a:ln w="5715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82" name="Freeform 6"/>
            <p:cNvSpPr>
              <a:spLocks/>
            </p:cNvSpPr>
            <p:nvPr/>
          </p:nvSpPr>
          <p:spPr bwMode="auto">
            <a:xfrm>
              <a:off x="5060" y="2060"/>
              <a:ext cx="28" cy="148"/>
            </a:xfrm>
            <a:custGeom>
              <a:avLst/>
              <a:gdLst>
                <a:gd name="T0" fmla="*/ 28 w 28"/>
                <a:gd name="T1" fmla="*/ 148 h 148"/>
                <a:gd name="T2" fmla="*/ 0 w 28"/>
                <a:gd name="T3" fmla="*/ 64 h 148"/>
                <a:gd name="T4" fmla="*/ 24 w 28"/>
                <a:gd name="T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48">
                  <a:moveTo>
                    <a:pt x="28" y="148"/>
                  </a:moveTo>
                  <a:lnTo>
                    <a:pt x="0" y="64"/>
                  </a:lnTo>
                  <a:lnTo>
                    <a:pt x="24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83" name="Freeform 7"/>
            <p:cNvSpPr>
              <a:spLocks/>
            </p:cNvSpPr>
            <p:nvPr/>
          </p:nvSpPr>
          <p:spPr bwMode="auto">
            <a:xfrm>
              <a:off x="4800" y="2208"/>
              <a:ext cx="240" cy="96"/>
            </a:xfrm>
            <a:custGeom>
              <a:avLst/>
              <a:gdLst>
                <a:gd name="T0" fmla="*/ 240 w 240"/>
                <a:gd name="T1" fmla="*/ 96 h 96"/>
                <a:gd name="T2" fmla="*/ 192 w 240"/>
                <a:gd name="T3" fmla="*/ 0 h 96"/>
                <a:gd name="T4" fmla="*/ 96 w 240"/>
                <a:gd name="T5" fmla="*/ 48 h 96"/>
                <a:gd name="T6" fmla="*/ 48 w 240"/>
                <a:gd name="T7" fmla="*/ 0 h 96"/>
                <a:gd name="T8" fmla="*/ 0 w 24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6">
                  <a:moveTo>
                    <a:pt x="240" y="96"/>
                  </a:moveTo>
                  <a:lnTo>
                    <a:pt x="192" y="0"/>
                  </a:lnTo>
                  <a:lnTo>
                    <a:pt x="96" y="48"/>
                  </a:ln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84" name="Freeform 8"/>
            <p:cNvSpPr>
              <a:spLocks/>
            </p:cNvSpPr>
            <p:nvPr/>
          </p:nvSpPr>
          <p:spPr bwMode="auto">
            <a:xfrm>
              <a:off x="4944" y="2448"/>
              <a:ext cx="240" cy="288"/>
            </a:xfrm>
            <a:custGeom>
              <a:avLst/>
              <a:gdLst>
                <a:gd name="T0" fmla="*/ 144 w 240"/>
                <a:gd name="T1" fmla="*/ 0 h 288"/>
                <a:gd name="T2" fmla="*/ 240 w 240"/>
                <a:gd name="T3" fmla="*/ 48 h 288"/>
                <a:gd name="T4" fmla="*/ 144 w 240"/>
                <a:gd name="T5" fmla="*/ 144 h 288"/>
                <a:gd name="T6" fmla="*/ 192 w 240"/>
                <a:gd name="T7" fmla="*/ 144 h 288"/>
                <a:gd name="T8" fmla="*/ 192 w 240"/>
                <a:gd name="T9" fmla="*/ 240 h 288"/>
                <a:gd name="T10" fmla="*/ 0 w 240"/>
                <a:gd name="T1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8">
                  <a:moveTo>
                    <a:pt x="144" y="0"/>
                  </a:moveTo>
                  <a:lnTo>
                    <a:pt x="240" y="48"/>
                  </a:lnTo>
                  <a:lnTo>
                    <a:pt x="144" y="144"/>
                  </a:lnTo>
                  <a:lnTo>
                    <a:pt x="192" y="144"/>
                  </a:lnTo>
                  <a:lnTo>
                    <a:pt x="192" y="240"/>
                  </a:lnTo>
                  <a:lnTo>
                    <a:pt x="0" y="288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85" name="Freeform 9"/>
            <p:cNvSpPr>
              <a:spLocks/>
            </p:cNvSpPr>
            <p:nvPr/>
          </p:nvSpPr>
          <p:spPr bwMode="auto">
            <a:xfrm>
              <a:off x="4896" y="2448"/>
              <a:ext cx="144" cy="144"/>
            </a:xfrm>
            <a:custGeom>
              <a:avLst/>
              <a:gdLst>
                <a:gd name="T0" fmla="*/ 144 w 144"/>
                <a:gd name="T1" fmla="*/ 0 h 144"/>
                <a:gd name="T2" fmla="*/ 144 w 144"/>
                <a:gd name="T3" fmla="*/ 96 h 144"/>
                <a:gd name="T4" fmla="*/ 48 w 144"/>
                <a:gd name="T5" fmla="*/ 48 h 144"/>
                <a:gd name="T6" fmla="*/ 0 w 144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lnTo>
                    <a:pt x="144" y="96"/>
                  </a:lnTo>
                  <a:lnTo>
                    <a:pt x="48" y="48"/>
                  </a:lnTo>
                  <a:lnTo>
                    <a:pt x="0" y="144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86" name="Freeform 10"/>
            <p:cNvSpPr>
              <a:spLocks/>
            </p:cNvSpPr>
            <p:nvPr/>
          </p:nvSpPr>
          <p:spPr bwMode="auto">
            <a:xfrm>
              <a:off x="4752" y="2064"/>
              <a:ext cx="240" cy="48"/>
            </a:xfrm>
            <a:custGeom>
              <a:avLst/>
              <a:gdLst>
                <a:gd name="T0" fmla="*/ 240 w 240"/>
                <a:gd name="T1" fmla="*/ 48 h 48"/>
                <a:gd name="T2" fmla="*/ 144 w 240"/>
                <a:gd name="T3" fmla="*/ 0 h 48"/>
                <a:gd name="T4" fmla="*/ 96 w 240"/>
                <a:gd name="T5" fmla="*/ 48 h 48"/>
                <a:gd name="T6" fmla="*/ 48 w 240"/>
                <a:gd name="T7" fmla="*/ 0 h 48"/>
                <a:gd name="T8" fmla="*/ 0 w 240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48">
                  <a:moveTo>
                    <a:pt x="240" y="48"/>
                  </a:moveTo>
                  <a:lnTo>
                    <a:pt x="144" y="0"/>
                  </a:lnTo>
                  <a:lnTo>
                    <a:pt x="96" y="48"/>
                  </a:ln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87" name="Freeform 11"/>
            <p:cNvSpPr>
              <a:spLocks/>
            </p:cNvSpPr>
            <p:nvPr/>
          </p:nvSpPr>
          <p:spPr bwMode="auto">
            <a:xfrm>
              <a:off x="4800" y="1920"/>
              <a:ext cx="48" cy="144"/>
            </a:xfrm>
            <a:custGeom>
              <a:avLst/>
              <a:gdLst>
                <a:gd name="T0" fmla="*/ 0 w 48"/>
                <a:gd name="T1" fmla="*/ 144 h 144"/>
                <a:gd name="T2" fmla="*/ 48 w 48"/>
                <a:gd name="T3" fmla="*/ 96 h 144"/>
                <a:gd name="T4" fmla="*/ 0 w 48"/>
                <a:gd name="T5" fmla="*/ 48 h 144"/>
                <a:gd name="T6" fmla="*/ 48 w 4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44">
                  <a:moveTo>
                    <a:pt x="0" y="144"/>
                  </a:move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1388" name="Picture 12" descr="TableColor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4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9" name="Picture 13" descr="FaceNormal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1973263"/>
            <a:ext cx="4195762" cy="44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1" name="Picture 15" descr="Proj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0000"/>
            <a:ext cx="258763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2" name="Picture 16" descr="Proj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687763"/>
            <a:ext cx="463550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4" name="Picture 18" descr="Proj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352800"/>
            <a:ext cx="911225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5" name="Picture 19" descr="Proj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2971800"/>
            <a:ext cx="1368425" cy="21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6" name="Picture 20" descr="Proj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200"/>
            <a:ext cx="2209800" cy="2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8" name="Picture 22" descr="Proj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425700"/>
            <a:ext cx="2922587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401" name="Freeform 25"/>
          <p:cNvSpPr>
            <a:spLocks/>
          </p:cNvSpPr>
          <p:nvPr/>
        </p:nvSpPr>
        <p:spPr bwMode="auto">
          <a:xfrm>
            <a:off x="1498600" y="1930400"/>
            <a:ext cx="3683000" cy="2108200"/>
          </a:xfrm>
          <a:custGeom>
            <a:avLst/>
            <a:gdLst>
              <a:gd name="T0" fmla="*/ 2320 w 2320"/>
              <a:gd name="T1" fmla="*/ 1328 h 1328"/>
              <a:gd name="T2" fmla="*/ 0 w 2320"/>
              <a:gd name="T3" fmla="*/ 0 h 13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320" h="1328">
                <a:moveTo>
                  <a:pt x="2320" y="1328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403" name="Freeform 27"/>
          <p:cNvSpPr>
            <a:spLocks/>
          </p:cNvSpPr>
          <p:nvPr/>
        </p:nvSpPr>
        <p:spPr bwMode="auto">
          <a:xfrm>
            <a:off x="1498600" y="4114800"/>
            <a:ext cx="3683000" cy="1866900"/>
          </a:xfrm>
          <a:custGeom>
            <a:avLst/>
            <a:gdLst>
              <a:gd name="T0" fmla="*/ 2320 w 2320"/>
              <a:gd name="T1" fmla="*/ 0 h 1176"/>
              <a:gd name="T2" fmla="*/ 0 w 2320"/>
              <a:gd name="T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320" h="1176">
                <a:moveTo>
                  <a:pt x="2320" y="0"/>
                </a:moveTo>
                <a:lnTo>
                  <a:pt x="0" y="11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1408" name="Picture 32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592.WAV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4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1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1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4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40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Projection Theory</a:t>
            </a:r>
          </a:p>
        </p:txBody>
      </p:sp>
      <p:pic>
        <p:nvPicPr>
          <p:cNvPr id="104451" name="Picture 3" descr="Br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3657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452" name="Group 4"/>
          <p:cNvGrpSpPr>
            <a:grpSpLocks/>
          </p:cNvGrpSpPr>
          <p:nvPr/>
        </p:nvGrpSpPr>
        <p:grpSpPr bwMode="auto">
          <a:xfrm>
            <a:off x="7620000" y="3429000"/>
            <a:ext cx="685800" cy="990600"/>
            <a:chOff x="4752" y="1920"/>
            <a:chExt cx="432" cy="816"/>
          </a:xfrm>
        </p:grpSpPr>
        <p:sp>
          <p:nvSpPr>
            <p:cNvPr id="104453" name="Freeform 5"/>
            <p:cNvSpPr>
              <a:spLocks/>
            </p:cNvSpPr>
            <p:nvPr/>
          </p:nvSpPr>
          <p:spPr bwMode="auto">
            <a:xfrm>
              <a:off x="4896" y="1920"/>
              <a:ext cx="240" cy="528"/>
            </a:xfrm>
            <a:custGeom>
              <a:avLst/>
              <a:gdLst>
                <a:gd name="T0" fmla="*/ 144 w 240"/>
                <a:gd name="T1" fmla="*/ 528 h 528"/>
                <a:gd name="T2" fmla="*/ 240 w 240"/>
                <a:gd name="T3" fmla="*/ 432 h 528"/>
                <a:gd name="T4" fmla="*/ 192 w 240"/>
                <a:gd name="T5" fmla="*/ 288 h 528"/>
                <a:gd name="T6" fmla="*/ 96 w 240"/>
                <a:gd name="T7" fmla="*/ 240 h 528"/>
                <a:gd name="T8" fmla="*/ 144 w 240"/>
                <a:gd name="T9" fmla="*/ 96 h 528"/>
                <a:gd name="T10" fmla="*/ 0 w 240"/>
                <a:gd name="T11" fmla="*/ 96 h 528"/>
                <a:gd name="T12" fmla="*/ 96 w 240"/>
                <a:gd name="T1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528">
                  <a:moveTo>
                    <a:pt x="144" y="528"/>
                  </a:moveTo>
                  <a:lnTo>
                    <a:pt x="240" y="432"/>
                  </a:lnTo>
                  <a:lnTo>
                    <a:pt x="192" y="288"/>
                  </a:lnTo>
                  <a:lnTo>
                    <a:pt x="96" y="240"/>
                  </a:lnTo>
                  <a:lnTo>
                    <a:pt x="144" y="96"/>
                  </a:lnTo>
                  <a:lnTo>
                    <a:pt x="0" y="96"/>
                  </a:lnTo>
                  <a:lnTo>
                    <a:pt x="96" y="0"/>
                  </a:lnTo>
                </a:path>
              </a:pathLst>
            </a:custGeom>
            <a:noFill/>
            <a:ln w="5715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54" name="Freeform 6"/>
            <p:cNvSpPr>
              <a:spLocks/>
            </p:cNvSpPr>
            <p:nvPr/>
          </p:nvSpPr>
          <p:spPr bwMode="auto">
            <a:xfrm>
              <a:off x="5060" y="2060"/>
              <a:ext cx="28" cy="148"/>
            </a:xfrm>
            <a:custGeom>
              <a:avLst/>
              <a:gdLst>
                <a:gd name="T0" fmla="*/ 28 w 28"/>
                <a:gd name="T1" fmla="*/ 148 h 148"/>
                <a:gd name="T2" fmla="*/ 0 w 28"/>
                <a:gd name="T3" fmla="*/ 64 h 148"/>
                <a:gd name="T4" fmla="*/ 24 w 28"/>
                <a:gd name="T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48">
                  <a:moveTo>
                    <a:pt x="28" y="148"/>
                  </a:moveTo>
                  <a:lnTo>
                    <a:pt x="0" y="64"/>
                  </a:lnTo>
                  <a:lnTo>
                    <a:pt x="24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55" name="Freeform 7"/>
            <p:cNvSpPr>
              <a:spLocks/>
            </p:cNvSpPr>
            <p:nvPr/>
          </p:nvSpPr>
          <p:spPr bwMode="auto">
            <a:xfrm>
              <a:off x="4800" y="2208"/>
              <a:ext cx="240" cy="96"/>
            </a:xfrm>
            <a:custGeom>
              <a:avLst/>
              <a:gdLst>
                <a:gd name="T0" fmla="*/ 240 w 240"/>
                <a:gd name="T1" fmla="*/ 96 h 96"/>
                <a:gd name="T2" fmla="*/ 192 w 240"/>
                <a:gd name="T3" fmla="*/ 0 h 96"/>
                <a:gd name="T4" fmla="*/ 96 w 240"/>
                <a:gd name="T5" fmla="*/ 48 h 96"/>
                <a:gd name="T6" fmla="*/ 48 w 240"/>
                <a:gd name="T7" fmla="*/ 0 h 96"/>
                <a:gd name="T8" fmla="*/ 0 w 24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6">
                  <a:moveTo>
                    <a:pt x="240" y="96"/>
                  </a:moveTo>
                  <a:lnTo>
                    <a:pt x="192" y="0"/>
                  </a:lnTo>
                  <a:lnTo>
                    <a:pt x="96" y="48"/>
                  </a:ln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56" name="Freeform 8"/>
            <p:cNvSpPr>
              <a:spLocks/>
            </p:cNvSpPr>
            <p:nvPr/>
          </p:nvSpPr>
          <p:spPr bwMode="auto">
            <a:xfrm>
              <a:off x="4944" y="2448"/>
              <a:ext cx="240" cy="288"/>
            </a:xfrm>
            <a:custGeom>
              <a:avLst/>
              <a:gdLst>
                <a:gd name="T0" fmla="*/ 144 w 240"/>
                <a:gd name="T1" fmla="*/ 0 h 288"/>
                <a:gd name="T2" fmla="*/ 240 w 240"/>
                <a:gd name="T3" fmla="*/ 48 h 288"/>
                <a:gd name="T4" fmla="*/ 144 w 240"/>
                <a:gd name="T5" fmla="*/ 144 h 288"/>
                <a:gd name="T6" fmla="*/ 192 w 240"/>
                <a:gd name="T7" fmla="*/ 144 h 288"/>
                <a:gd name="T8" fmla="*/ 192 w 240"/>
                <a:gd name="T9" fmla="*/ 240 h 288"/>
                <a:gd name="T10" fmla="*/ 0 w 240"/>
                <a:gd name="T1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8">
                  <a:moveTo>
                    <a:pt x="144" y="0"/>
                  </a:moveTo>
                  <a:lnTo>
                    <a:pt x="240" y="48"/>
                  </a:lnTo>
                  <a:lnTo>
                    <a:pt x="144" y="144"/>
                  </a:lnTo>
                  <a:lnTo>
                    <a:pt x="192" y="144"/>
                  </a:lnTo>
                  <a:lnTo>
                    <a:pt x="192" y="240"/>
                  </a:lnTo>
                  <a:lnTo>
                    <a:pt x="0" y="288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57" name="Freeform 9"/>
            <p:cNvSpPr>
              <a:spLocks/>
            </p:cNvSpPr>
            <p:nvPr/>
          </p:nvSpPr>
          <p:spPr bwMode="auto">
            <a:xfrm>
              <a:off x="4896" y="2448"/>
              <a:ext cx="144" cy="144"/>
            </a:xfrm>
            <a:custGeom>
              <a:avLst/>
              <a:gdLst>
                <a:gd name="T0" fmla="*/ 144 w 144"/>
                <a:gd name="T1" fmla="*/ 0 h 144"/>
                <a:gd name="T2" fmla="*/ 144 w 144"/>
                <a:gd name="T3" fmla="*/ 96 h 144"/>
                <a:gd name="T4" fmla="*/ 48 w 144"/>
                <a:gd name="T5" fmla="*/ 48 h 144"/>
                <a:gd name="T6" fmla="*/ 0 w 144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lnTo>
                    <a:pt x="144" y="96"/>
                  </a:lnTo>
                  <a:lnTo>
                    <a:pt x="48" y="48"/>
                  </a:lnTo>
                  <a:lnTo>
                    <a:pt x="0" y="144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58" name="Freeform 10"/>
            <p:cNvSpPr>
              <a:spLocks/>
            </p:cNvSpPr>
            <p:nvPr/>
          </p:nvSpPr>
          <p:spPr bwMode="auto">
            <a:xfrm>
              <a:off x="4752" y="2064"/>
              <a:ext cx="240" cy="48"/>
            </a:xfrm>
            <a:custGeom>
              <a:avLst/>
              <a:gdLst>
                <a:gd name="T0" fmla="*/ 240 w 240"/>
                <a:gd name="T1" fmla="*/ 48 h 48"/>
                <a:gd name="T2" fmla="*/ 144 w 240"/>
                <a:gd name="T3" fmla="*/ 0 h 48"/>
                <a:gd name="T4" fmla="*/ 96 w 240"/>
                <a:gd name="T5" fmla="*/ 48 h 48"/>
                <a:gd name="T6" fmla="*/ 48 w 240"/>
                <a:gd name="T7" fmla="*/ 0 h 48"/>
                <a:gd name="T8" fmla="*/ 0 w 240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48">
                  <a:moveTo>
                    <a:pt x="240" y="48"/>
                  </a:moveTo>
                  <a:lnTo>
                    <a:pt x="144" y="0"/>
                  </a:lnTo>
                  <a:lnTo>
                    <a:pt x="96" y="48"/>
                  </a:ln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59" name="Freeform 11"/>
            <p:cNvSpPr>
              <a:spLocks/>
            </p:cNvSpPr>
            <p:nvPr/>
          </p:nvSpPr>
          <p:spPr bwMode="auto">
            <a:xfrm>
              <a:off x="4800" y="1920"/>
              <a:ext cx="48" cy="144"/>
            </a:xfrm>
            <a:custGeom>
              <a:avLst/>
              <a:gdLst>
                <a:gd name="T0" fmla="*/ 0 w 48"/>
                <a:gd name="T1" fmla="*/ 144 h 144"/>
                <a:gd name="T2" fmla="*/ 48 w 48"/>
                <a:gd name="T3" fmla="*/ 96 h 144"/>
                <a:gd name="T4" fmla="*/ 0 w 48"/>
                <a:gd name="T5" fmla="*/ 48 h 144"/>
                <a:gd name="T6" fmla="*/ 48 w 4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44">
                  <a:moveTo>
                    <a:pt x="0" y="144"/>
                  </a:moveTo>
                  <a:lnTo>
                    <a:pt x="48" y="96"/>
                  </a:lnTo>
                  <a:lnTo>
                    <a:pt x="0" y="48"/>
                  </a:lnTo>
                  <a:lnTo>
                    <a:pt x="48" y="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4460" name="Picture 12" descr="TableColo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4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61" name="Picture 13" descr="FaceNormal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1973263"/>
            <a:ext cx="4195762" cy="44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68" name="Freeform 20"/>
          <p:cNvSpPr>
            <a:spLocks/>
          </p:cNvSpPr>
          <p:nvPr/>
        </p:nvSpPr>
        <p:spPr bwMode="auto">
          <a:xfrm>
            <a:off x="1498600" y="1930400"/>
            <a:ext cx="3683000" cy="2108200"/>
          </a:xfrm>
          <a:custGeom>
            <a:avLst/>
            <a:gdLst>
              <a:gd name="T0" fmla="*/ 2320 w 2320"/>
              <a:gd name="T1" fmla="*/ 1328 h 1328"/>
              <a:gd name="T2" fmla="*/ 0 w 2320"/>
              <a:gd name="T3" fmla="*/ 0 h 13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320" h="1328">
                <a:moveTo>
                  <a:pt x="2320" y="1328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9" name="Freeform 21"/>
          <p:cNvSpPr>
            <a:spLocks/>
          </p:cNvSpPr>
          <p:nvPr/>
        </p:nvSpPr>
        <p:spPr bwMode="auto">
          <a:xfrm>
            <a:off x="1498600" y="4114800"/>
            <a:ext cx="3683000" cy="1866900"/>
          </a:xfrm>
          <a:custGeom>
            <a:avLst/>
            <a:gdLst>
              <a:gd name="T0" fmla="*/ 2320 w 2320"/>
              <a:gd name="T1" fmla="*/ 0 h 1176"/>
              <a:gd name="T2" fmla="*/ 0 w 2320"/>
              <a:gd name="T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320" h="1176">
                <a:moveTo>
                  <a:pt x="2320" y="0"/>
                </a:moveTo>
                <a:lnTo>
                  <a:pt x="0" y="11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71" name="Text Box 23"/>
          <p:cNvSpPr txBox="1">
            <a:spLocks noChangeArrowheads="1"/>
          </p:cNvSpPr>
          <p:nvPr/>
        </p:nvSpPr>
        <p:spPr bwMode="auto">
          <a:xfrm>
            <a:off x="2098675" y="498475"/>
            <a:ext cx="6183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/>
              <a:t> Nothing physical detected projecting out of the brain</a:t>
            </a:r>
          </a:p>
        </p:txBody>
      </p:sp>
      <p:sp>
        <p:nvSpPr>
          <p:cNvPr id="104472" name="Text Box 24"/>
          <p:cNvSpPr txBox="1">
            <a:spLocks noChangeArrowheads="1"/>
          </p:cNvSpPr>
          <p:nvPr/>
        </p:nvSpPr>
        <p:spPr bwMode="auto">
          <a:xfrm>
            <a:off x="2098675" y="949325"/>
            <a:ext cx="5508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/>
              <a:t> Velmans (1990): Nothing physical is projected</a:t>
            </a:r>
          </a:p>
        </p:txBody>
      </p:sp>
      <p:sp>
        <p:nvSpPr>
          <p:cNvPr id="104473" name="Text Box 25"/>
          <p:cNvSpPr txBox="1">
            <a:spLocks noChangeArrowheads="1"/>
          </p:cNvSpPr>
          <p:nvPr/>
        </p:nvSpPr>
        <p:spPr bwMode="auto">
          <a:xfrm>
            <a:off x="2098675" y="1400175"/>
            <a:ext cx="5818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/>
              <a:t> Projected entity inaccessible to scientific scrutiny</a:t>
            </a:r>
          </a:p>
        </p:txBody>
      </p:sp>
      <p:sp>
        <p:nvSpPr>
          <p:cNvPr id="104474" name="Text Box 26"/>
          <p:cNvSpPr txBox="1">
            <a:spLocks noChangeArrowheads="1"/>
          </p:cNvSpPr>
          <p:nvPr/>
        </p:nvSpPr>
        <p:spPr bwMode="auto">
          <a:xfrm>
            <a:off x="2098675" y="1851025"/>
            <a:ext cx="3249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/>
              <a:t> Theory cannot be falsified</a:t>
            </a:r>
          </a:p>
        </p:txBody>
      </p:sp>
      <p:sp>
        <p:nvSpPr>
          <p:cNvPr id="104475" name="Text Box 27"/>
          <p:cNvSpPr txBox="1">
            <a:spLocks noChangeArrowheads="1"/>
          </p:cNvSpPr>
          <p:nvPr/>
        </p:nvSpPr>
        <p:spPr bwMode="auto">
          <a:xfrm>
            <a:off x="228600" y="6149975"/>
            <a:ext cx="626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/>
              <a:t>Banishes the most interesting part of the problem</a:t>
            </a:r>
          </a:p>
        </p:txBody>
      </p:sp>
      <p:pic>
        <p:nvPicPr>
          <p:cNvPr id="104483" name="Picture 35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743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4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4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6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483"/>
                </p:tgtEl>
              </p:cMediaNode>
            </p:audio>
          </p:childTnLst>
        </p:cTn>
      </p:par>
    </p:tnLst>
    <p:bldLst>
      <p:bldP spid="104471" grpId="0"/>
      <p:bldP spid="104472" grpId="0"/>
      <p:bldP spid="104473" grpId="0"/>
      <p:bldP spid="104474" grpId="0"/>
      <p:bldP spid="10447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Eliminative Materialism</a:t>
            </a:r>
          </a:p>
        </p:txBody>
      </p:sp>
      <p:pic>
        <p:nvPicPr>
          <p:cNvPr id="105475" name="Picture 3" descr="Br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3657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90" name="Text Box 18"/>
          <p:cNvSpPr txBox="1">
            <a:spLocks noChangeArrowheads="1"/>
          </p:cNvSpPr>
          <p:nvPr/>
        </p:nvSpPr>
        <p:spPr bwMode="auto">
          <a:xfrm>
            <a:off x="3251200" y="1549400"/>
            <a:ext cx="2911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/>
              <a:t>Experience is an illusion</a:t>
            </a:r>
          </a:p>
        </p:txBody>
      </p:sp>
      <p:pic>
        <p:nvPicPr>
          <p:cNvPr id="105492" name="Picture 20" descr="TableColo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4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505" name="Group 33"/>
          <p:cNvGrpSpPr>
            <a:grpSpLocks/>
          </p:cNvGrpSpPr>
          <p:nvPr/>
        </p:nvGrpSpPr>
        <p:grpSpPr bwMode="auto">
          <a:xfrm>
            <a:off x="0" y="2452688"/>
            <a:ext cx="1157288" cy="2427287"/>
            <a:chOff x="39" y="1537"/>
            <a:chExt cx="729" cy="1529"/>
          </a:xfrm>
        </p:grpSpPr>
        <p:sp>
          <p:nvSpPr>
            <p:cNvPr id="105500" name="Freeform 28"/>
            <p:cNvSpPr>
              <a:spLocks/>
            </p:cNvSpPr>
            <p:nvPr/>
          </p:nvSpPr>
          <p:spPr bwMode="auto">
            <a:xfrm>
              <a:off x="39" y="1537"/>
              <a:ext cx="723" cy="1529"/>
            </a:xfrm>
            <a:custGeom>
              <a:avLst/>
              <a:gdLst>
                <a:gd name="T0" fmla="*/ 15 w 723"/>
                <a:gd name="T1" fmla="*/ 1529 h 1529"/>
                <a:gd name="T2" fmla="*/ 705 w 723"/>
                <a:gd name="T3" fmla="*/ 1133 h 1529"/>
                <a:gd name="T4" fmla="*/ 723 w 723"/>
                <a:gd name="T5" fmla="*/ 23 h 1529"/>
                <a:gd name="T6" fmla="*/ 537 w 723"/>
                <a:gd name="T7" fmla="*/ 41 h 1529"/>
                <a:gd name="T8" fmla="*/ 465 w 723"/>
                <a:gd name="T9" fmla="*/ 77 h 1529"/>
                <a:gd name="T10" fmla="*/ 429 w 723"/>
                <a:gd name="T11" fmla="*/ 101 h 1529"/>
                <a:gd name="T12" fmla="*/ 411 w 723"/>
                <a:gd name="T13" fmla="*/ 113 h 1529"/>
                <a:gd name="T14" fmla="*/ 363 w 723"/>
                <a:gd name="T15" fmla="*/ 161 h 1529"/>
                <a:gd name="T16" fmla="*/ 315 w 723"/>
                <a:gd name="T17" fmla="*/ 215 h 1529"/>
                <a:gd name="T18" fmla="*/ 231 w 723"/>
                <a:gd name="T19" fmla="*/ 323 h 1529"/>
                <a:gd name="T20" fmla="*/ 123 w 723"/>
                <a:gd name="T21" fmla="*/ 485 h 1529"/>
                <a:gd name="T22" fmla="*/ 93 w 723"/>
                <a:gd name="T23" fmla="*/ 671 h 1529"/>
                <a:gd name="T24" fmla="*/ 39 w 723"/>
                <a:gd name="T25" fmla="*/ 947 h 1529"/>
                <a:gd name="T26" fmla="*/ 27 w 723"/>
                <a:gd name="T27" fmla="*/ 1319 h 1529"/>
                <a:gd name="T28" fmla="*/ 3 w 723"/>
                <a:gd name="T29" fmla="*/ 1427 h 1529"/>
                <a:gd name="T30" fmla="*/ 15 w 723"/>
                <a:gd name="T31" fmla="*/ 1529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1529">
                  <a:moveTo>
                    <a:pt x="15" y="1529"/>
                  </a:moveTo>
                  <a:lnTo>
                    <a:pt x="705" y="1133"/>
                  </a:lnTo>
                  <a:lnTo>
                    <a:pt x="723" y="23"/>
                  </a:lnTo>
                  <a:cubicBezTo>
                    <a:pt x="654" y="0"/>
                    <a:pt x="598" y="26"/>
                    <a:pt x="537" y="41"/>
                  </a:cubicBezTo>
                  <a:cubicBezTo>
                    <a:pt x="514" y="56"/>
                    <a:pt x="489" y="64"/>
                    <a:pt x="465" y="77"/>
                  </a:cubicBezTo>
                  <a:cubicBezTo>
                    <a:pt x="452" y="84"/>
                    <a:pt x="441" y="93"/>
                    <a:pt x="429" y="101"/>
                  </a:cubicBezTo>
                  <a:cubicBezTo>
                    <a:pt x="423" y="105"/>
                    <a:pt x="411" y="113"/>
                    <a:pt x="411" y="113"/>
                  </a:cubicBezTo>
                  <a:cubicBezTo>
                    <a:pt x="397" y="134"/>
                    <a:pt x="384" y="147"/>
                    <a:pt x="363" y="161"/>
                  </a:cubicBezTo>
                  <a:cubicBezTo>
                    <a:pt x="350" y="181"/>
                    <a:pt x="315" y="215"/>
                    <a:pt x="315" y="215"/>
                  </a:cubicBezTo>
                  <a:cubicBezTo>
                    <a:pt x="301" y="256"/>
                    <a:pt x="258" y="289"/>
                    <a:pt x="231" y="323"/>
                  </a:cubicBezTo>
                  <a:cubicBezTo>
                    <a:pt x="191" y="375"/>
                    <a:pt x="159" y="431"/>
                    <a:pt x="123" y="485"/>
                  </a:cubicBezTo>
                  <a:cubicBezTo>
                    <a:pt x="108" y="546"/>
                    <a:pt x="106" y="609"/>
                    <a:pt x="93" y="671"/>
                  </a:cubicBezTo>
                  <a:cubicBezTo>
                    <a:pt x="73" y="763"/>
                    <a:pt x="49" y="854"/>
                    <a:pt x="39" y="947"/>
                  </a:cubicBezTo>
                  <a:cubicBezTo>
                    <a:pt x="33" y="1071"/>
                    <a:pt x="35" y="1195"/>
                    <a:pt x="27" y="1319"/>
                  </a:cubicBezTo>
                  <a:cubicBezTo>
                    <a:pt x="25" y="1351"/>
                    <a:pt x="9" y="1394"/>
                    <a:pt x="3" y="1427"/>
                  </a:cubicBezTo>
                  <a:cubicBezTo>
                    <a:pt x="9" y="1517"/>
                    <a:pt x="0" y="1484"/>
                    <a:pt x="15" y="1529"/>
                  </a:cubicBezTo>
                  <a:close/>
                </a:path>
              </a:pathLst>
            </a:custGeom>
            <a:solidFill>
              <a:srgbClr val="EEF3B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01" name="Freeform 29"/>
            <p:cNvSpPr>
              <a:spLocks/>
            </p:cNvSpPr>
            <p:nvPr/>
          </p:nvSpPr>
          <p:spPr bwMode="auto">
            <a:xfrm>
              <a:off x="666" y="1560"/>
              <a:ext cx="102" cy="1152"/>
            </a:xfrm>
            <a:custGeom>
              <a:avLst/>
              <a:gdLst>
                <a:gd name="T0" fmla="*/ 6 w 102"/>
                <a:gd name="T1" fmla="*/ 1152 h 1152"/>
                <a:gd name="T2" fmla="*/ 90 w 102"/>
                <a:gd name="T3" fmla="*/ 1104 h 1152"/>
                <a:gd name="T4" fmla="*/ 102 w 102"/>
                <a:gd name="T5" fmla="*/ 0 h 1152"/>
                <a:gd name="T6" fmla="*/ 0 w 102"/>
                <a:gd name="T7" fmla="*/ 0 h 1152"/>
                <a:gd name="T8" fmla="*/ 6 w 102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52">
                  <a:moveTo>
                    <a:pt x="6" y="1152"/>
                  </a:moveTo>
                  <a:lnTo>
                    <a:pt x="90" y="11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6" y="1152"/>
                  </a:lnTo>
                  <a:close/>
                </a:path>
              </a:pathLst>
            </a:custGeom>
            <a:solidFill>
              <a:srgbClr val="5032D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02" name="Freeform 30"/>
            <p:cNvSpPr>
              <a:spLocks/>
            </p:cNvSpPr>
            <p:nvPr/>
          </p:nvSpPr>
          <p:spPr bwMode="auto">
            <a:xfrm>
              <a:off x="456" y="1590"/>
              <a:ext cx="102" cy="1243"/>
            </a:xfrm>
            <a:custGeom>
              <a:avLst/>
              <a:gdLst>
                <a:gd name="T0" fmla="*/ 7 w 102"/>
                <a:gd name="T1" fmla="*/ 1243 h 1243"/>
                <a:gd name="T2" fmla="*/ 91 w 102"/>
                <a:gd name="T3" fmla="*/ 1195 h 1243"/>
                <a:gd name="T4" fmla="*/ 102 w 102"/>
                <a:gd name="T5" fmla="*/ 0 h 1243"/>
                <a:gd name="T6" fmla="*/ 0 w 102"/>
                <a:gd name="T7" fmla="*/ 54 h 1243"/>
                <a:gd name="T8" fmla="*/ 7 w 102"/>
                <a:gd name="T9" fmla="*/ 1243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243">
                  <a:moveTo>
                    <a:pt x="7" y="1243"/>
                  </a:moveTo>
                  <a:lnTo>
                    <a:pt x="91" y="1195"/>
                  </a:lnTo>
                  <a:lnTo>
                    <a:pt x="102" y="0"/>
                  </a:lnTo>
                  <a:lnTo>
                    <a:pt x="0" y="54"/>
                  </a:lnTo>
                  <a:lnTo>
                    <a:pt x="7" y="1243"/>
                  </a:lnTo>
                  <a:close/>
                </a:path>
              </a:pathLst>
            </a:custGeom>
            <a:solidFill>
              <a:srgbClr val="5032D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03" name="Freeform 31"/>
            <p:cNvSpPr>
              <a:spLocks/>
            </p:cNvSpPr>
            <p:nvPr/>
          </p:nvSpPr>
          <p:spPr bwMode="auto">
            <a:xfrm>
              <a:off x="264" y="1770"/>
              <a:ext cx="96" cy="1165"/>
            </a:xfrm>
            <a:custGeom>
              <a:avLst/>
              <a:gdLst>
                <a:gd name="T0" fmla="*/ 7 w 96"/>
                <a:gd name="T1" fmla="*/ 1165 h 1165"/>
                <a:gd name="T2" fmla="*/ 91 w 96"/>
                <a:gd name="T3" fmla="*/ 1117 h 1165"/>
                <a:gd name="T4" fmla="*/ 96 w 96"/>
                <a:gd name="T5" fmla="*/ 0 h 1165"/>
                <a:gd name="T6" fmla="*/ 0 w 96"/>
                <a:gd name="T7" fmla="*/ 78 h 1165"/>
                <a:gd name="T8" fmla="*/ 7 w 96"/>
                <a:gd name="T9" fmla="*/ 1165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65">
                  <a:moveTo>
                    <a:pt x="7" y="1165"/>
                  </a:moveTo>
                  <a:lnTo>
                    <a:pt x="91" y="1117"/>
                  </a:lnTo>
                  <a:lnTo>
                    <a:pt x="96" y="0"/>
                  </a:lnTo>
                  <a:lnTo>
                    <a:pt x="0" y="78"/>
                  </a:lnTo>
                  <a:lnTo>
                    <a:pt x="7" y="1165"/>
                  </a:lnTo>
                  <a:close/>
                </a:path>
              </a:pathLst>
            </a:custGeom>
            <a:solidFill>
              <a:srgbClr val="5032D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04" name="Freeform 32"/>
            <p:cNvSpPr>
              <a:spLocks/>
            </p:cNvSpPr>
            <p:nvPr/>
          </p:nvSpPr>
          <p:spPr bwMode="auto">
            <a:xfrm>
              <a:off x="84" y="2016"/>
              <a:ext cx="90" cy="1034"/>
            </a:xfrm>
            <a:custGeom>
              <a:avLst/>
              <a:gdLst>
                <a:gd name="T0" fmla="*/ 2 w 90"/>
                <a:gd name="T1" fmla="*/ 1034 h 1034"/>
                <a:gd name="T2" fmla="*/ 86 w 90"/>
                <a:gd name="T3" fmla="*/ 986 h 1034"/>
                <a:gd name="T4" fmla="*/ 90 w 90"/>
                <a:gd name="T5" fmla="*/ 0 h 1034"/>
                <a:gd name="T6" fmla="*/ 0 w 90"/>
                <a:gd name="T7" fmla="*/ 450 h 1034"/>
                <a:gd name="T8" fmla="*/ 2 w 90"/>
                <a:gd name="T9" fmla="*/ 1034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034">
                  <a:moveTo>
                    <a:pt x="2" y="1034"/>
                  </a:moveTo>
                  <a:lnTo>
                    <a:pt x="86" y="986"/>
                  </a:lnTo>
                  <a:lnTo>
                    <a:pt x="90" y="0"/>
                  </a:lnTo>
                  <a:lnTo>
                    <a:pt x="0" y="450"/>
                  </a:lnTo>
                  <a:lnTo>
                    <a:pt x="2" y="1034"/>
                  </a:lnTo>
                  <a:close/>
                </a:path>
              </a:pathLst>
            </a:custGeom>
            <a:solidFill>
              <a:srgbClr val="5032D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5506" name="Freeform 34"/>
          <p:cNvSpPr>
            <a:spLocks/>
          </p:cNvSpPr>
          <p:nvPr/>
        </p:nvSpPr>
        <p:spPr bwMode="auto">
          <a:xfrm>
            <a:off x="0" y="4530725"/>
            <a:ext cx="3267075" cy="1304925"/>
          </a:xfrm>
          <a:custGeom>
            <a:avLst/>
            <a:gdLst>
              <a:gd name="T0" fmla="*/ 84 w 2058"/>
              <a:gd name="T1" fmla="*/ 360 h 822"/>
              <a:gd name="T2" fmla="*/ 720 w 2058"/>
              <a:gd name="T3" fmla="*/ 0 h 822"/>
              <a:gd name="T4" fmla="*/ 2034 w 2058"/>
              <a:gd name="T5" fmla="*/ 210 h 822"/>
              <a:gd name="T6" fmla="*/ 2028 w 2058"/>
              <a:gd name="T7" fmla="*/ 282 h 822"/>
              <a:gd name="T8" fmla="*/ 1926 w 2058"/>
              <a:gd name="T9" fmla="*/ 348 h 822"/>
              <a:gd name="T10" fmla="*/ 1854 w 2058"/>
              <a:gd name="T11" fmla="*/ 372 h 822"/>
              <a:gd name="T12" fmla="*/ 1782 w 2058"/>
              <a:gd name="T13" fmla="*/ 438 h 822"/>
              <a:gd name="T14" fmla="*/ 1746 w 2058"/>
              <a:gd name="T15" fmla="*/ 468 h 822"/>
              <a:gd name="T16" fmla="*/ 1710 w 2058"/>
              <a:gd name="T17" fmla="*/ 546 h 822"/>
              <a:gd name="T18" fmla="*/ 1704 w 2058"/>
              <a:gd name="T19" fmla="*/ 594 h 822"/>
              <a:gd name="T20" fmla="*/ 1560 w 2058"/>
              <a:gd name="T21" fmla="*/ 696 h 822"/>
              <a:gd name="T22" fmla="*/ 978 w 2058"/>
              <a:gd name="T23" fmla="*/ 768 h 822"/>
              <a:gd name="T24" fmla="*/ 792 w 2058"/>
              <a:gd name="T25" fmla="*/ 762 h 822"/>
              <a:gd name="T26" fmla="*/ 696 w 2058"/>
              <a:gd name="T27" fmla="*/ 726 h 822"/>
              <a:gd name="T28" fmla="*/ 642 w 2058"/>
              <a:gd name="T29" fmla="*/ 708 h 822"/>
              <a:gd name="T30" fmla="*/ 546 w 2058"/>
              <a:gd name="T31" fmla="*/ 666 h 822"/>
              <a:gd name="T32" fmla="*/ 516 w 2058"/>
              <a:gd name="T33" fmla="*/ 660 h 822"/>
              <a:gd name="T34" fmla="*/ 480 w 2058"/>
              <a:gd name="T35" fmla="*/ 648 h 822"/>
              <a:gd name="T36" fmla="*/ 330 w 2058"/>
              <a:gd name="T37" fmla="*/ 606 h 822"/>
              <a:gd name="T38" fmla="*/ 264 w 2058"/>
              <a:gd name="T39" fmla="*/ 588 h 822"/>
              <a:gd name="T40" fmla="*/ 234 w 2058"/>
              <a:gd name="T41" fmla="*/ 552 h 822"/>
              <a:gd name="T42" fmla="*/ 180 w 2058"/>
              <a:gd name="T43" fmla="*/ 528 h 822"/>
              <a:gd name="T44" fmla="*/ 84 w 2058"/>
              <a:gd name="T45" fmla="*/ 480 h 822"/>
              <a:gd name="T46" fmla="*/ 48 w 2058"/>
              <a:gd name="T47" fmla="*/ 432 h 822"/>
              <a:gd name="T48" fmla="*/ 0 w 2058"/>
              <a:gd name="T49" fmla="*/ 414 h 822"/>
              <a:gd name="T50" fmla="*/ 84 w 2058"/>
              <a:gd name="T51" fmla="*/ 36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58" h="822">
                <a:moveTo>
                  <a:pt x="84" y="360"/>
                </a:moveTo>
                <a:lnTo>
                  <a:pt x="720" y="0"/>
                </a:lnTo>
                <a:cubicBezTo>
                  <a:pt x="1158" y="70"/>
                  <a:pt x="1600" y="117"/>
                  <a:pt x="2034" y="210"/>
                </a:cubicBezTo>
                <a:cubicBezTo>
                  <a:pt x="2058" y="215"/>
                  <a:pt x="2037" y="260"/>
                  <a:pt x="2028" y="282"/>
                </a:cubicBezTo>
                <a:cubicBezTo>
                  <a:pt x="2011" y="325"/>
                  <a:pt x="1962" y="338"/>
                  <a:pt x="1926" y="348"/>
                </a:cubicBezTo>
                <a:cubicBezTo>
                  <a:pt x="1902" y="355"/>
                  <a:pt x="1854" y="372"/>
                  <a:pt x="1854" y="372"/>
                </a:cubicBezTo>
                <a:cubicBezTo>
                  <a:pt x="1830" y="396"/>
                  <a:pt x="1806" y="414"/>
                  <a:pt x="1782" y="438"/>
                </a:cubicBezTo>
                <a:cubicBezTo>
                  <a:pt x="1756" y="464"/>
                  <a:pt x="1771" y="434"/>
                  <a:pt x="1746" y="468"/>
                </a:cubicBezTo>
                <a:cubicBezTo>
                  <a:pt x="1731" y="488"/>
                  <a:pt x="1718" y="522"/>
                  <a:pt x="1710" y="546"/>
                </a:cubicBezTo>
                <a:cubicBezTo>
                  <a:pt x="1708" y="562"/>
                  <a:pt x="1711" y="580"/>
                  <a:pt x="1704" y="594"/>
                </a:cubicBezTo>
                <a:cubicBezTo>
                  <a:pt x="1687" y="628"/>
                  <a:pt x="1598" y="683"/>
                  <a:pt x="1560" y="696"/>
                </a:cubicBezTo>
                <a:cubicBezTo>
                  <a:pt x="1434" y="822"/>
                  <a:pt x="1061" y="767"/>
                  <a:pt x="978" y="768"/>
                </a:cubicBezTo>
                <a:cubicBezTo>
                  <a:pt x="916" y="766"/>
                  <a:pt x="854" y="766"/>
                  <a:pt x="792" y="762"/>
                </a:cubicBezTo>
                <a:cubicBezTo>
                  <a:pt x="759" y="760"/>
                  <a:pt x="727" y="736"/>
                  <a:pt x="696" y="726"/>
                </a:cubicBezTo>
                <a:cubicBezTo>
                  <a:pt x="680" y="721"/>
                  <a:pt x="656" y="717"/>
                  <a:pt x="642" y="708"/>
                </a:cubicBezTo>
                <a:cubicBezTo>
                  <a:pt x="610" y="686"/>
                  <a:pt x="584" y="674"/>
                  <a:pt x="546" y="666"/>
                </a:cubicBezTo>
                <a:cubicBezTo>
                  <a:pt x="536" y="664"/>
                  <a:pt x="526" y="663"/>
                  <a:pt x="516" y="660"/>
                </a:cubicBezTo>
                <a:cubicBezTo>
                  <a:pt x="504" y="657"/>
                  <a:pt x="480" y="648"/>
                  <a:pt x="480" y="648"/>
                </a:cubicBezTo>
                <a:cubicBezTo>
                  <a:pt x="434" y="602"/>
                  <a:pt x="400" y="611"/>
                  <a:pt x="330" y="606"/>
                </a:cubicBezTo>
                <a:cubicBezTo>
                  <a:pt x="308" y="600"/>
                  <a:pt x="286" y="594"/>
                  <a:pt x="264" y="588"/>
                </a:cubicBezTo>
                <a:cubicBezTo>
                  <a:pt x="253" y="577"/>
                  <a:pt x="246" y="562"/>
                  <a:pt x="234" y="552"/>
                </a:cubicBezTo>
                <a:cubicBezTo>
                  <a:pt x="221" y="541"/>
                  <a:pt x="196" y="536"/>
                  <a:pt x="180" y="528"/>
                </a:cubicBezTo>
                <a:cubicBezTo>
                  <a:pt x="148" y="512"/>
                  <a:pt x="116" y="496"/>
                  <a:pt x="84" y="480"/>
                </a:cubicBezTo>
                <a:cubicBezTo>
                  <a:pt x="77" y="459"/>
                  <a:pt x="70" y="441"/>
                  <a:pt x="48" y="432"/>
                </a:cubicBezTo>
                <a:cubicBezTo>
                  <a:pt x="31" y="425"/>
                  <a:pt x="14" y="428"/>
                  <a:pt x="0" y="414"/>
                </a:cubicBezTo>
                <a:lnTo>
                  <a:pt x="84" y="360"/>
                </a:lnTo>
                <a:close/>
              </a:path>
            </a:pathLst>
          </a:custGeom>
          <a:solidFill>
            <a:srgbClr val="EEF3B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5514" name="Group 42"/>
          <p:cNvGrpSpPr>
            <a:grpSpLocks/>
          </p:cNvGrpSpPr>
          <p:nvPr/>
        </p:nvGrpSpPr>
        <p:grpSpPr bwMode="auto">
          <a:xfrm>
            <a:off x="1200150" y="2336800"/>
            <a:ext cx="1031875" cy="2195513"/>
            <a:chOff x="810" y="1350"/>
            <a:chExt cx="650" cy="1383"/>
          </a:xfrm>
        </p:grpSpPr>
        <p:sp>
          <p:nvSpPr>
            <p:cNvPr id="105511" name="Freeform 39"/>
            <p:cNvSpPr>
              <a:spLocks/>
            </p:cNvSpPr>
            <p:nvPr/>
          </p:nvSpPr>
          <p:spPr bwMode="auto">
            <a:xfrm>
              <a:off x="810" y="1350"/>
              <a:ext cx="650" cy="1383"/>
            </a:xfrm>
            <a:custGeom>
              <a:avLst/>
              <a:gdLst>
                <a:gd name="T0" fmla="*/ 6 w 650"/>
                <a:gd name="T1" fmla="*/ 99 h 1383"/>
                <a:gd name="T2" fmla="*/ 0 w 650"/>
                <a:gd name="T3" fmla="*/ 1200 h 1383"/>
                <a:gd name="T4" fmla="*/ 624 w 650"/>
                <a:gd name="T5" fmla="*/ 1041 h 1383"/>
                <a:gd name="T6" fmla="*/ 642 w 650"/>
                <a:gd name="T7" fmla="*/ 1011 h 1383"/>
                <a:gd name="T8" fmla="*/ 612 w 650"/>
                <a:gd name="T9" fmla="*/ 882 h 1383"/>
                <a:gd name="T10" fmla="*/ 603 w 650"/>
                <a:gd name="T11" fmla="*/ 849 h 1383"/>
                <a:gd name="T12" fmla="*/ 606 w 650"/>
                <a:gd name="T13" fmla="*/ 417 h 1383"/>
                <a:gd name="T14" fmla="*/ 552 w 650"/>
                <a:gd name="T15" fmla="*/ 345 h 1383"/>
                <a:gd name="T16" fmla="*/ 543 w 650"/>
                <a:gd name="T17" fmla="*/ 243 h 1383"/>
                <a:gd name="T18" fmla="*/ 540 w 650"/>
                <a:gd name="T19" fmla="*/ 66 h 1383"/>
                <a:gd name="T20" fmla="*/ 477 w 650"/>
                <a:gd name="T21" fmla="*/ 24 h 1383"/>
                <a:gd name="T22" fmla="*/ 450 w 650"/>
                <a:gd name="T23" fmla="*/ 6 h 1383"/>
                <a:gd name="T24" fmla="*/ 441 w 650"/>
                <a:gd name="T25" fmla="*/ 0 h 1383"/>
                <a:gd name="T26" fmla="*/ 351 w 650"/>
                <a:gd name="T27" fmla="*/ 3 h 1383"/>
                <a:gd name="T28" fmla="*/ 300 w 650"/>
                <a:gd name="T29" fmla="*/ 33 h 1383"/>
                <a:gd name="T30" fmla="*/ 243 w 650"/>
                <a:gd name="T31" fmla="*/ 30 h 1383"/>
                <a:gd name="T32" fmla="*/ 225 w 650"/>
                <a:gd name="T33" fmla="*/ 24 h 1383"/>
                <a:gd name="T34" fmla="*/ 66 w 650"/>
                <a:gd name="T35" fmla="*/ 33 h 1383"/>
                <a:gd name="T36" fmla="*/ 15 w 650"/>
                <a:gd name="T37" fmla="*/ 75 h 1383"/>
                <a:gd name="T38" fmla="*/ 6 w 650"/>
                <a:gd name="T39" fmla="*/ 99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0" h="1383">
                  <a:moveTo>
                    <a:pt x="6" y="99"/>
                  </a:moveTo>
                  <a:lnTo>
                    <a:pt x="0" y="1200"/>
                  </a:lnTo>
                  <a:cubicBezTo>
                    <a:pt x="366" y="1236"/>
                    <a:pt x="600" y="1383"/>
                    <a:pt x="624" y="1041"/>
                  </a:cubicBezTo>
                  <a:cubicBezTo>
                    <a:pt x="624" y="1031"/>
                    <a:pt x="636" y="1018"/>
                    <a:pt x="642" y="1011"/>
                  </a:cubicBezTo>
                  <a:cubicBezTo>
                    <a:pt x="650" y="986"/>
                    <a:pt x="643" y="902"/>
                    <a:pt x="612" y="882"/>
                  </a:cubicBezTo>
                  <a:cubicBezTo>
                    <a:pt x="608" y="871"/>
                    <a:pt x="603" y="849"/>
                    <a:pt x="603" y="849"/>
                  </a:cubicBezTo>
                  <a:cubicBezTo>
                    <a:pt x="606" y="709"/>
                    <a:pt x="619" y="556"/>
                    <a:pt x="606" y="417"/>
                  </a:cubicBezTo>
                  <a:cubicBezTo>
                    <a:pt x="605" y="410"/>
                    <a:pt x="558" y="362"/>
                    <a:pt x="552" y="345"/>
                  </a:cubicBezTo>
                  <a:cubicBezTo>
                    <a:pt x="550" y="311"/>
                    <a:pt x="549" y="277"/>
                    <a:pt x="543" y="243"/>
                  </a:cubicBezTo>
                  <a:cubicBezTo>
                    <a:pt x="542" y="184"/>
                    <a:pt x="544" y="125"/>
                    <a:pt x="540" y="66"/>
                  </a:cubicBezTo>
                  <a:cubicBezTo>
                    <a:pt x="540" y="63"/>
                    <a:pt x="481" y="27"/>
                    <a:pt x="477" y="24"/>
                  </a:cubicBezTo>
                  <a:cubicBezTo>
                    <a:pt x="468" y="18"/>
                    <a:pt x="459" y="12"/>
                    <a:pt x="450" y="6"/>
                  </a:cubicBezTo>
                  <a:cubicBezTo>
                    <a:pt x="447" y="4"/>
                    <a:pt x="441" y="0"/>
                    <a:pt x="441" y="0"/>
                  </a:cubicBezTo>
                  <a:cubicBezTo>
                    <a:pt x="411" y="1"/>
                    <a:pt x="381" y="1"/>
                    <a:pt x="351" y="3"/>
                  </a:cubicBezTo>
                  <a:cubicBezTo>
                    <a:pt x="334" y="4"/>
                    <a:pt x="319" y="28"/>
                    <a:pt x="300" y="33"/>
                  </a:cubicBezTo>
                  <a:cubicBezTo>
                    <a:pt x="281" y="32"/>
                    <a:pt x="262" y="32"/>
                    <a:pt x="243" y="30"/>
                  </a:cubicBezTo>
                  <a:cubicBezTo>
                    <a:pt x="237" y="29"/>
                    <a:pt x="225" y="24"/>
                    <a:pt x="225" y="24"/>
                  </a:cubicBezTo>
                  <a:cubicBezTo>
                    <a:pt x="172" y="27"/>
                    <a:pt x="119" y="28"/>
                    <a:pt x="66" y="33"/>
                  </a:cubicBezTo>
                  <a:cubicBezTo>
                    <a:pt x="53" y="53"/>
                    <a:pt x="34" y="62"/>
                    <a:pt x="15" y="75"/>
                  </a:cubicBezTo>
                  <a:cubicBezTo>
                    <a:pt x="8" y="95"/>
                    <a:pt x="12" y="87"/>
                    <a:pt x="6" y="99"/>
                  </a:cubicBezTo>
                  <a:close/>
                </a:path>
              </a:pathLst>
            </a:custGeom>
            <a:solidFill>
              <a:srgbClr val="A0806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12" name="Freeform 40"/>
            <p:cNvSpPr>
              <a:spLocks/>
            </p:cNvSpPr>
            <p:nvPr/>
          </p:nvSpPr>
          <p:spPr bwMode="auto">
            <a:xfrm>
              <a:off x="867" y="1377"/>
              <a:ext cx="90" cy="1197"/>
            </a:xfrm>
            <a:custGeom>
              <a:avLst/>
              <a:gdLst>
                <a:gd name="T0" fmla="*/ 0 w 90"/>
                <a:gd name="T1" fmla="*/ 1176 h 1197"/>
                <a:gd name="T2" fmla="*/ 0 w 90"/>
                <a:gd name="T3" fmla="*/ 12 h 1197"/>
                <a:gd name="T4" fmla="*/ 24 w 90"/>
                <a:gd name="T5" fmla="*/ 3 h 1197"/>
                <a:gd name="T6" fmla="*/ 87 w 90"/>
                <a:gd name="T7" fmla="*/ 0 h 1197"/>
                <a:gd name="T8" fmla="*/ 90 w 90"/>
                <a:gd name="T9" fmla="*/ 1197 h 1197"/>
                <a:gd name="T10" fmla="*/ 0 w 90"/>
                <a:gd name="T11" fmla="*/ 1176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197">
                  <a:moveTo>
                    <a:pt x="0" y="1176"/>
                  </a:moveTo>
                  <a:lnTo>
                    <a:pt x="0" y="12"/>
                  </a:lnTo>
                  <a:lnTo>
                    <a:pt x="24" y="3"/>
                  </a:lnTo>
                  <a:lnTo>
                    <a:pt x="87" y="0"/>
                  </a:lnTo>
                  <a:lnTo>
                    <a:pt x="90" y="1197"/>
                  </a:lnTo>
                  <a:lnTo>
                    <a:pt x="0" y="11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13" name="Freeform 41"/>
            <p:cNvSpPr>
              <a:spLocks/>
            </p:cNvSpPr>
            <p:nvPr/>
          </p:nvSpPr>
          <p:spPr bwMode="auto">
            <a:xfrm>
              <a:off x="1056" y="1356"/>
              <a:ext cx="108" cy="1248"/>
            </a:xfrm>
            <a:custGeom>
              <a:avLst/>
              <a:gdLst>
                <a:gd name="T0" fmla="*/ 4 w 108"/>
                <a:gd name="T1" fmla="*/ 1228 h 1248"/>
                <a:gd name="T2" fmla="*/ 0 w 108"/>
                <a:gd name="T3" fmla="*/ 24 h 1248"/>
                <a:gd name="T4" fmla="*/ 66 w 108"/>
                <a:gd name="T5" fmla="*/ 15 h 1248"/>
                <a:gd name="T6" fmla="*/ 108 w 108"/>
                <a:gd name="T7" fmla="*/ 0 h 1248"/>
                <a:gd name="T8" fmla="*/ 108 w 108"/>
                <a:gd name="T9" fmla="*/ 1248 h 1248"/>
                <a:gd name="T10" fmla="*/ 4 w 108"/>
                <a:gd name="T11" fmla="*/ 122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248">
                  <a:moveTo>
                    <a:pt x="4" y="1228"/>
                  </a:moveTo>
                  <a:lnTo>
                    <a:pt x="0" y="24"/>
                  </a:lnTo>
                  <a:lnTo>
                    <a:pt x="66" y="15"/>
                  </a:lnTo>
                  <a:lnTo>
                    <a:pt x="108" y="0"/>
                  </a:lnTo>
                  <a:lnTo>
                    <a:pt x="108" y="1248"/>
                  </a:lnTo>
                  <a:lnTo>
                    <a:pt x="4" y="122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523" name="Group 51"/>
          <p:cNvGrpSpPr>
            <a:grpSpLocks/>
          </p:cNvGrpSpPr>
          <p:nvPr/>
        </p:nvGrpSpPr>
        <p:grpSpPr bwMode="auto">
          <a:xfrm>
            <a:off x="0" y="4251325"/>
            <a:ext cx="1219200" cy="968375"/>
            <a:chOff x="48" y="2666"/>
            <a:chExt cx="768" cy="610"/>
          </a:xfrm>
        </p:grpSpPr>
        <p:sp>
          <p:nvSpPr>
            <p:cNvPr id="105518" name="Freeform 46"/>
            <p:cNvSpPr>
              <a:spLocks/>
            </p:cNvSpPr>
            <p:nvPr/>
          </p:nvSpPr>
          <p:spPr bwMode="auto">
            <a:xfrm>
              <a:off x="48" y="2666"/>
              <a:ext cx="768" cy="610"/>
            </a:xfrm>
            <a:custGeom>
              <a:avLst/>
              <a:gdLst>
                <a:gd name="T0" fmla="*/ 8 w 768"/>
                <a:gd name="T1" fmla="*/ 402 h 610"/>
                <a:gd name="T2" fmla="*/ 20 w 768"/>
                <a:gd name="T3" fmla="*/ 426 h 610"/>
                <a:gd name="T4" fmla="*/ 10 w 768"/>
                <a:gd name="T5" fmla="*/ 446 h 610"/>
                <a:gd name="T6" fmla="*/ 24 w 768"/>
                <a:gd name="T7" fmla="*/ 486 h 610"/>
                <a:gd name="T8" fmla="*/ 42 w 768"/>
                <a:gd name="T9" fmla="*/ 534 h 610"/>
                <a:gd name="T10" fmla="*/ 32 w 768"/>
                <a:gd name="T11" fmla="*/ 560 h 610"/>
                <a:gd name="T12" fmla="*/ 20 w 768"/>
                <a:gd name="T13" fmla="*/ 574 h 610"/>
                <a:gd name="T14" fmla="*/ 36 w 768"/>
                <a:gd name="T15" fmla="*/ 576 h 610"/>
                <a:gd name="T16" fmla="*/ 36 w 768"/>
                <a:gd name="T17" fmla="*/ 610 h 610"/>
                <a:gd name="T18" fmla="*/ 762 w 768"/>
                <a:gd name="T19" fmla="*/ 194 h 610"/>
                <a:gd name="T20" fmla="*/ 756 w 768"/>
                <a:gd name="T21" fmla="*/ 164 h 610"/>
                <a:gd name="T22" fmla="*/ 730 w 768"/>
                <a:gd name="T23" fmla="*/ 158 h 610"/>
                <a:gd name="T24" fmla="*/ 744 w 768"/>
                <a:gd name="T25" fmla="*/ 148 h 610"/>
                <a:gd name="T26" fmla="*/ 756 w 768"/>
                <a:gd name="T27" fmla="*/ 144 h 610"/>
                <a:gd name="T28" fmla="*/ 726 w 768"/>
                <a:gd name="T29" fmla="*/ 46 h 610"/>
                <a:gd name="T30" fmla="*/ 740 w 768"/>
                <a:gd name="T31" fmla="*/ 32 h 610"/>
                <a:gd name="T32" fmla="*/ 708 w 768"/>
                <a:gd name="T33" fmla="*/ 0 h 610"/>
                <a:gd name="T34" fmla="*/ 8 w 768"/>
                <a:gd name="T35" fmla="*/ 40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8" h="610">
                  <a:moveTo>
                    <a:pt x="8" y="402"/>
                  </a:moveTo>
                  <a:cubicBezTo>
                    <a:pt x="25" y="405"/>
                    <a:pt x="30" y="414"/>
                    <a:pt x="20" y="426"/>
                  </a:cubicBezTo>
                  <a:cubicBezTo>
                    <a:pt x="22" y="439"/>
                    <a:pt x="0" y="439"/>
                    <a:pt x="10" y="446"/>
                  </a:cubicBezTo>
                  <a:cubicBezTo>
                    <a:pt x="15" y="460"/>
                    <a:pt x="11" y="478"/>
                    <a:pt x="24" y="486"/>
                  </a:cubicBezTo>
                  <a:cubicBezTo>
                    <a:pt x="25" y="498"/>
                    <a:pt x="36" y="510"/>
                    <a:pt x="42" y="534"/>
                  </a:cubicBezTo>
                  <a:cubicBezTo>
                    <a:pt x="39" y="544"/>
                    <a:pt x="41" y="554"/>
                    <a:pt x="32" y="560"/>
                  </a:cubicBezTo>
                  <a:cubicBezTo>
                    <a:pt x="33" y="567"/>
                    <a:pt x="16" y="569"/>
                    <a:pt x="20" y="574"/>
                  </a:cubicBezTo>
                  <a:cubicBezTo>
                    <a:pt x="23" y="578"/>
                    <a:pt x="34" y="571"/>
                    <a:pt x="36" y="576"/>
                  </a:cubicBezTo>
                  <a:cubicBezTo>
                    <a:pt x="41" y="586"/>
                    <a:pt x="36" y="599"/>
                    <a:pt x="36" y="610"/>
                  </a:cubicBezTo>
                  <a:lnTo>
                    <a:pt x="762" y="194"/>
                  </a:lnTo>
                  <a:cubicBezTo>
                    <a:pt x="768" y="186"/>
                    <a:pt x="767" y="168"/>
                    <a:pt x="756" y="164"/>
                  </a:cubicBezTo>
                  <a:cubicBezTo>
                    <a:pt x="742" y="166"/>
                    <a:pt x="737" y="169"/>
                    <a:pt x="730" y="158"/>
                  </a:cubicBezTo>
                  <a:cubicBezTo>
                    <a:pt x="733" y="148"/>
                    <a:pt x="730" y="153"/>
                    <a:pt x="744" y="148"/>
                  </a:cubicBezTo>
                  <a:cubicBezTo>
                    <a:pt x="748" y="147"/>
                    <a:pt x="756" y="144"/>
                    <a:pt x="756" y="144"/>
                  </a:cubicBezTo>
                  <a:cubicBezTo>
                    <a:pt x="768" y="107"/>
                    <a:pt x="734" y="79"/>
                    <a:pt x="726" y="46"/>
                  </a:cubicBezTo>
                  <a:cubicBezTo>
                    <a:pt x="731" y="38"/>
                    <a:pt x="737" y="41"/>
                    <a:pt x="740" y="32"/>
                  </a:cubicBezTo>
                  <a:cubicBezTo>
                    <a:pt x="737" y="12"/>
                    <a:pt x="730" y="0"/>
                    <a:pt x="708" y="0"/>
                  </a:cubicBezTo>
                  <a:lnTo>
                    <a:pt x="8" y="402"/>
                  </a:lnTo>
                  <a:close/>
                </a:path>
              </a:pathLst>
            </a:custGeom>
            <a:solidFill>
              <a:srgbClr val="EFEFD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20" name="Line 48"/>
            <p:cNvSpPr>
              <a:spLocks noChangeShapeType="1"/>
            </p:cNvSpPr>
            <p:nvPr/>
          </p:nvSpPr>
          <p:spPr bwMode="auto">
            <a:xfrm flipV="1">
              <a:off x="68" y="2804"/>
              <a:ext cx="734" cy="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21" name="Line 49"/>
            <p:cNvSpPr>
              <a:spLocks noChangeShapeType="1"/>
            </p:cNvSpPr>
            <p:nvPr/>
          </p:nvSpPr>
          <p:spPr bwMode="auto">
            <a:xfrm flipV="1">
              <a:off x="62" y="2698"/>
              <a:ext cx="722" cy="4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22" name="Line 50"/>
            <p:cNvSpPr>
              <a:spLocks noChangeShapeType="1"/>
            </p:cNvSpPr>
            <p:nvPr/>
          </p:nvSpPr>
          <p:spPr bwMode="auto">
            <a:xfrm flipV="1">
              <a:off x="86" y="2834"/>
              <a:ext cx="722" cy="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536" name="Group 64"/>
          <p:cNvGrpSpPr>
            <a:grpSpLocks/>
          </p:cNvGrpSpPr>
          <p:nvPr/>
        </p:nvGrpSpPr>
        <p:grpSpPr bwMode="auto">
          <a:xfrm>
            <a:off x="1258888" y="4213225"/>
            <a:ext cx="2114550" cy="657225"/>
            <a:chOff x="793" y="2646"/>
            <a:chExt cx="1332" cy="414"/>
          </a:xfrm>
        </p:grpSpPr>
        <p:sp>
          <p:nvSpPr>
            <p:cNvPr id="105532" name="Freeform 60"/>
            <p:cNvSpPr>
              <a:spLocks/>
            </p:cNvSpPr>
            <p:nvPr/>
          </p:nvSpPr>
          <p:spPr bwMode="auto">
            <a:xfrm>
              <a:off x="793" y="2646"/>
              <a:ext cx="1332" cy="414"/>
            </a:xfrm>
            <a:custGeom>
              <a:avLst/>
              <a:gdLst>
                <a:gd name="T0" fmla="*/ 23 w 1332"/>
                <a:gd name="T1" fmla="*/ 0 h 414"/>
                <a:gd name="T2" fmla="*/ 35 w 1332"/>
                <a:gd name="T3" fmla="*/ 48 h 414"/>
                <a:gd name="T4" fmla="*/ 29 w 1332"/>
                <a:gd name="T5" fmla="*/ 78 h 414"/>
                <a:gd name="T6" fmla="*/ 5 w 1332"/>
                <a:gd name="T7" fmla="*/ 114 h 414"/>
                <a:gd name="T8" fmla="*/ 11 w 1332"/>
                <a:gd name="T9" fmla="*/ 132 h 414"/>
                <a:gd name="T10" fmla="*/ 41 w 1332"/>
                <a:gd name="T11" fmla="*/ 138 h 414"/>
                <a:gd name="T12" fmla="*/ 11 w 1332"/>
                <a:gd name="T13" fmla="*/ 162 h 414"/>
                <a:gd name="T14" fmla="*/ 11 w 1332"/>
                <a:gd name="T15" fmla="*/ 216 h 414"/>
                <a:gd name="T16" fmla="*/ 1277 w 1332"/>
                <a:gd name="T17" fmla="*/ 414 h 414"/>
                <a:gd name="T18" fmla="*/ 1307 w 1332"/>
                <a:gd name="T19" fmla="*/ 348 h 414"/>
                <a:gd name="T20" fmla="*/ 1265 w 1332"/>
                <a:gd name="T21" fmla="*/ 312 h 414"/>
                <a:gd name="T22" fmla="*/ 1313 w 1332"/>
                <a:gd name="T23" fmla="*/ 240 h 414"/>
                <a:gd name="T24" fmla="*/ 1295 w 1332"/>
                <a:gd name="T25" fmla="*/ 198 h 414"/>
                <a:gd name="T26" fmla="*/ 1301 w 1332"/>
                <a:gd name="T27" fmla="*/ 180 h 414"/>
                <a:gd name="T28" fmla="*/ 23 w 1332"/>
                <a:gd name="T2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2" h="414">
                  <a:moveTo>
                    <a:pt x="23" y="0"/>
                  </a:moveTo>
                  <a:cubicBezTo>
                    <a:pt x="0" y="34"/>
                    <a:pt x="23" y="12"/>
                    <a:pt x="35" y="48"/>
                  </a:cubicBezTo>
                  <a:cubicBezTo>
                    <a:pt x="33" y="58"/>
                    <a:pt x="33" y="69"/>
                    <a:pt x="29" y="78"/>
                  </a:cubicBezTo>
                  <a:cubicBezTo>
                    <a:pt x="23" y="91"/>
                    <a:pt x="5" y="114"/>
                    <a:pt x="5" y="114"/>
                  </a:cubicBezTo>
                  <a:cubicBezTo>
                    <a:pt x="7" y="120"/>
                    <a:pt x="6" y="128"/>
                    <a:pt x="11" y="132"/>
                  </a:cubicBezTo>
                  <a:cubicBezTo>
                    <a:pt x="19" y="138"/>
                    <a:pt x="35" y="130"/>
                    <a:pt x="41" y="138"/>
                  </a:cubicBezTo>
                  <a:cubicBezTo>
                    <a:pt x="53" y="154"/>
                    <a:pt x="12" y="160"/>
                    <a:pt x="11" y="162"/>
                  </a:cubicBezTo>
                  <a:cubicBezTo>
                    <a:pt x="6" y="179"/>
                    <a:pt x="11" y="198"/>
                    <a:pt x="11" y="216"/>
                  </a:cubicBezTo>
                  <a:lnTo>
                    <a:pt x="1277" y="414"/>
                  </a:lnTo>
                  <a:cubicBezTo>
                    <a:pt x="1267" y="309"/>
                    <a:pt x="1257" y="365"/>
                    <a:pt x="1307" y="348"/>
                  </a:cubicBezTo>
                  <a:cubicBezTo>
                    <a:pt x="1332" y="311"/>
                    <a:pt x="1297" y="317"/>
                    <a:pt x="1265" y="312"/>
                  </a:cubicBezTo>
                  <a:cubicBezTo>
                    <a:pt x="1275" y="252"/>
                    <a:pt x="1269" y="269"/>
                    <a:pt x="1313" y="240"/>
                  </a:cubicBezTo>
                  <a:cubicBezTo>
                    <a:pt x="1321" y="215"/>
                    <a:pt x="1321" y="207"/>
                    <a:pt x="1295" y="198"/>
                  </a:cubicBezTo>
                  <a:cubicBezTo>
                    <a:pt x="1280" y="175"/>
                    <a:pt x="1276" y="180"/>
                    <a:pt x="1301" y="18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76A7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33" name="Line 61"/>
            <p:cNvSpPr>
              <a:spLocks noChangeShapeType="1"/>
            </p:cNvSpPr>
            <p:nvPr/>
          </p:nvSpPr>
          <p:spPr bwMode="auto">
            <a:xfrm>
              <a:off x="804" y="2766"/>
              <a:ext cx="1266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34" name="Line 62"/>
            <p:cNvSpPr>
              <a:spLocks noChangeShapeType="1"/>
            </p:cNvSpPr>
            <p:nvPr/>
          </p:nvSpPr>
          <p:spPr bwMode="auto">
            <a:xfrm>
              <a:off x="804" y="2808"/>
              <a:ext cx="12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35" name="Line 63"/>
            <p:cNvSpPr>
              <a:spLocks noChangeShapeType="1"/>
            </p:cNvSpPr>
            <p:nvPr/>
          </p:nvSpPr>
          <p:spPr bwMode="auto">
            <a:xfrm>
              <a:off x="816" y="2670"/>
              <a:ext cx="1290" cy="1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531" name="Group 59"/>
          <p:cNvGrpSpPr>
            <a:grpSpLocks/>
          </p:cNvGrpSpPr>
          <p:nvPr/>
        </p:nvGrpSpPr>
        <p:grpSpPr bwMode="auto">
          <a:xfrm>
            <a:off x="2006600" y="2282825"/>
            <a:ext cx="1508125" cy="2581275"/>
            <a:chOff x="1216" y="1454"/>
            <a:chExt cx="950" cy="1626"/>
          </a:xfrm>
        </p:grpSpPr>
        <p:sp>
          <p:nvSpPr>
            <p:cNvPr id="105510" name="Freeform 38"/>
            <p:cNvSpPr>
              <a:spLocks/>
            </p:cNvSpPr>
            <p:nvPr/>
          </p:nvSpPr>
          <p:spPr bwMode="auto">
            <a:xfrm>
              <a:off x="1216" y="1454"/>
              <a:ext cx="950" cy="1626"/>
            </a:xfrm>
            <a:custGeom>
              <a:avLst/>
              <a:gdLst>
                <a:gd name="T0" fmla="*/ 30 w 950"/>
                <a:gd name="T1" fmla="*/ 0 h 1626"/>
                <a:gd name="T2" fmla="*/ 18 w 950"/>
                <a:gd name="T3" fmla="*/ 1452 h 1626"/>
                <a:gd name="T4" fmla="*/ 93 w 950"/>
                <a:gd name="T5" fmla="*/ 1527 h 1626"/>
                <a:gd name="T6" fmla="*/ 138 w 950"/>
                <a:gd name="T7" fmla="*/ 1488 h 1626"/>
                <a:gd name="T8" fmla="*/ 156 w 950"/>
                <a:gd name="T9" fmla="*/ 1482 h 1626"/>
                <a:gd name="T10" fmla="*/ 168 w 950"/>
                <a:gd name="T11" fmla="*/ 1446 h 1626"/>
                <a:gd name="T12" fmla="*/ 240 w 950"/>
                <a:gd name="T13" fmla="*/ 1464 h 1626"/>
                <a:gd name="T14" fmla="*/ 246 w 950"/>
                <a:gd name="T15" fmla="*/ 1524 h 1626"/>
                <a:gd name="T16" fmla="*/ 294 w 950"/>
                <a:gd name="T17" fmla="*/ 1572 h 1626"/>
                <a:gd name="T18" fmla="*/ 402 w 950"/>
                <a:gd name="T19" fmla="*/ 1545 h 1626"/>
                <a:gd name="T20" fmla="*/ 444 w 950"/>
                <a:gd name="T21" fmla="*/ 1464 h 1626"/>
                <a:gd name="T22" fmla="*/ 543 w 950"/>
                <a:gd name="T23" fmla="*/ 1497 h 1626"/>
                <a:gd name="T24" fmla="*/ 597 w 950"/>
                <a:gd name="T25" fmla="*/ 1599 h 1626"/>
                <a:gd name="T26" fmla="*/ 735 w 950"/>
                <a:gd name="T27" fmla="*/ 1566 h 1626"/>
                <a:gd name="T28" fmla="*/ 855 w 950"/>
                <a:gd name="T29" fmla="*/ 1557 h 1626"/>
                <a:gd name="T30" fmla="*/ 852 w 950"/>
                <a:gd name="T31" fmla="*/ 1542 h 1626"/>
                <a:gd name="T32" fmla="*/ 852 w 950"/>
                <a:gd name="T33" fmla="*/ 1590 h 1626"/>
                <a:gd name="T34" fmla="*/ 888 w 950"/>
                <a:gd name="T35" fmla="*/ 606 h 1626"/>
                <a:gd name="T36" fmla="*/ 870 w 950"/>
                <a:gd name="T37" fmla="*/ 414 h 1626"/>
                <a:gd name="T38" fmla="*/ 822 w 950"/>
                <a:gd name="T39" fmla="*/ 378 h 1626"/>
                <a:gd name="T40" fmla="*/ 738 w 950"/>
                <a:gd name="T41" fmla="*/ 396 h 1626"/>
                <a:gd name="T42" fmla="*/ 648 w 950"/>
                <a:gd name="T43" fmla="*/ 348 h 1626"/>
                <a:gd name="T44" fmla="*/ 624 w 950"/>
                <a:gd name="T45" fmla="*/ 294 h 1626"/>
                <a:gd name="T46" fmla="*/ 588 w 950"/>
                <a:gd name="T47" fmla="*/ 144 h 1626"/>
                <a:gd name="T48" fmla="*/ 540 w 950"/>
                <a:gd name="T49" fmla="*/ 108 h 1626"/>
                <a:gd name="T50" fmla="*/ 450 w 950"/>
                <a:gd name="T51" fmla="*/ 132 h 1626"/>
                <a:gd name="T52" fmla="*/ 324 w 950"/>
                <a:gd name="T53" fmla="*/ 156 h 1626"/>
                <a:gd name="T54" fmla="*/ 276 w 950"/>
                <a:gd name="T55" fmla="*/ 36 h 1626"/>
                <a:gd name="T56" fmla="*/ 234 w 950"/>
                <a:gd name="T57" fmla="*/ 0 h 1626"/>
                <a:gd name="T58" fmla="*/ 198 w 950"/>
                <a:gd name="T59" fmla="*/ 12 h 1626"/>
                <a:gd name="T60" fmla="*/ 156 w 950"/>
                <a:gd name="T61" fmla="*/ 90 h 1626"/>
                <a:gd name="T62" fmla="*/ 90 w 950"/>
                <a:gd name="T63" fmla="*/ 84 h 1626"/>
                <a:gd name="T64" fmla="*/ 66 w 950"/>
                <a:gd name="T65" fmla="*/ 54 h 1626"/>
                <a:gd name="T66" fmla="*/ 30 w 950"/>
                <a:gd name="T67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0" h="1626">
                  <a:moveTo>
                    <a:pt x="30" y="0"/>
                  </a:moveTo>
                  <a:lnTo>
                    <a:pt x="18" y="1452"/>
                  </a:lnTo>
                  <a:cubicBezTo>
                    <a:pt x="27" y="1536"/>
                    <a:pt x="0" y="1534"/>
                    <a:pt x="93" y="1527"/>
                  </a:cubicBezTo>
                  <a:cubicBezTo>
                    <a:pt x="111" y="1521"/>
                    <a:pt x="132" y="1493"/>
                    <a:pt x="138" y="1488"/>
                  </a:cubicBezTo>
                  <a:cubicBezTo>
                    <a:pt x="143" y="1484"/>
                    <a:pt x="152" y="1487"/>
                    <a:pt x="156" y="1482"/>
                  </a:cubicBezTo>
                  <a:cubicBezTo>
                    <a:pt x="163" y="1472"/>
                    <a:pt x="168" y="1446"/>
                    <a:pt x="168" y="1446"/>
                  </a:cubicBezTo>
                  <a:cubicBezTo>
                    <a:pt x="193" y="1449"/>
                    <a:pt x="232" y="1441"/>
                    <a:pt x="240" y="1464"/>
                  </a:cubicBezTo>
                  <a:cubicBezTo>
                    <a:pt x="246" y="1483"/>
                    <a:pt x="236" y="1507"/>
                    <a:pt x="246" y="1524"/>
                  </a:cubicBezTo>
                  <a:cubicBezTo>
                    <a:pt x="252" y="1535"/>
                    <a:pt x="294" y="1572"/>
                    <a:pt x="294" y="1572"/>
                  </a:cubicBezTo>
                  <a:cubicBezTo>
                    <a:pt x="348" y="1575"/>
                    <a:pt x="369" y="1560"/>
                    <a:pt x="402" y="1545"/>
                  </a:cubicBezTo>
                  <a:cubicBezTo>
                    <a:pt x="411" y="1527"/>
                    <a:pt x="423" y="1478"/>
                    <a:pt x="444" y="1464"/>
                  </a:cubicBezTo>
                  <a:cubicBezTo>
                    <a:pt x="510" y="1449"/>
                    <a:pt x="516" y="1467"/>
                    <a:pt x="543" y="1497"/>
                  </a:cubicBezTo>
                  <a:cubicBezTo>
                    <a:pt x="556" y="1536"/>
                    <a:pt x="555" y="1585"/>
                    <a:pt x="597" y="1599"/>
                  </a:cubicBezTo>
                  <a:cubicBezTo>
                    <a:pt x="660" y="1611"/>
                    <a:pt x="666" y="1626"/>
                    <a:pt x="735" y="1566"/>
                  </a:cubicBezTo>
                  <a:cubicBezTo>
                    <a:pt x="762" y="1536"/>
                    <a:pt x="792" y="1530"/>
                    <a:pt x="855" y="1557"/>
                  </a:cubicBezTo>
                  <a:cubicBezTo>
                    <a:pt x="863" y="1559"/>
                    <a:pt x="851" y="1534"/>
                    <a:pt x="852" y="1542"/>
                  </a:cubicBezTo>
                  <a:cubicBezTo>
                    <a:pt x="853" y="1558"/>
                    <a:pt x="852" y="1574"/>
                    <a:pt x="852" y="1590"/>
                  </a:cubicBezTo>
                  <a:lnTo>
                    <a:pt x="888" y="606"/>
                  </a:lnTo>
                  <a:cubicBezTo>
                    <a:pt x="950" y="585"/>
                    <a:pt x="919" y="447"/>
                    <a:pt x="870" y="414"/>
                  </a:cubicBezTo>
                  <a:cubicBezTo>
                    <a:pt x="856" y="392"/>
                    <a:pt x="843" y="392"/>
                    <a:pt x="822" y="378"/>
                  </a:cubicBezTo>
                  <a:cubicBezTo>
                    <a:pt x="793" y="383"/>
                    <a:pt x="766" y="387"/>
                    <a:pt x="738" y="396"/>
                  </a:cubicBezTo>
                  <a:cubicBezTo>
                    <a:pt x="679" y="389"/>
                    <a:pt x="680" y="396"/>
                    <a:pt x="648" y="348"/>
                  </a:cubicBezTo>
                  <a:cubicBezTo>
                    <a:pt x="637" y="332"/>
                    <a:pt x="624" y="294"/>
                    <a:pt x="624" y="294"/>
                  </a:cubicBezTo>
                  <a:cubicBezTo>
                    <a:pt x="620" y="213"/>
                    <a:pt x="643" y="181"/>
                    <a:pt x="588" y="144"/>
                  </a:cubicBezTo>
                  <a:cubicBezTo>
                    <a:pt x="574" y="123"/>
                    <a:pt x="564" y="116"/>
                    <a:pt x="540" y="108"/>
                  </a:cubicBezTo>
                  <a:cubicBezTo>
                    <a:pt x="498" y="113"/>
                    <a:pt x="482" y="111"/>
                    <a:pt x="450" y="132"/>
                  </a:cubicBezTo>
                  <a:cubicBezTo>
                    <a:pt x="416" y="182"/>
                    <a:pt x="398" y="161"/>
                    <a:pt x="324" y="156"/>
                  </a:cubicBezTo>
                  <a:cubicBezTo>
                    <a:pt x="297" y="116"/>
                    <a:pt x="317" y="63"/>
                    <a:pt x="276" y="36"/>
                  </a:cubicBezTo>
                  <a:cubicBezTo>
                    <a:pt x="268" y="12"/>
                    <a:pt x="258" y="8"/>
                    <a:pt x="234" y="0"/>
                  </a:cubicBezTo>
                  <a:cubicBezTo>
                    <a:pt x="222" y="4"/>
                    <a:pt x="205" y="1"/>
                    <a:pt x="198" y="12"/>
                  </a:cubicBezTo>
                  <a:cubicBezTo>
                    <a:pt x="180" y="40"/>
                    <a:pt x="184" y="72"/>
                    <a:pt x="156" y="90"/>
                  </a:cubicBezTo>
                  <a:cubicBezTo>
                    <a:pt x="134" y="88"/>
                    <a:pt x="112" y="89"/>
                    <a:pt x="90" y="84"/>
                  </a:cubicBezTo>
                  <a:cubicBezTo>
                    <a:pt x="64" y="78"/>
                    <a:pt x="77" y="70"/>
                    <a:pt x="66" y="54"/>
                  </a:cubicBezTo>
                  <a:cubicBezTo>
                    <a:pt x="52" y="33"/>
                    <a:pt x="38" y="25"/>
                    <a:pt x="30" y="0"/>
                  </a:cubicBezTo>
                  <a:close/>
                </a:path>
              </a:pathLst>
            </a:cu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529" name="Group 57"/>
            <p:cNvGrpSpPr>
              <a:grpSpLocks/>
            </p:cNvGrpSpPr>
            <p:nvPr/>
          </p:nvGrpSpPr>
          <p:grpSpPr bwMode="auto">
            <a:xfrm>
              <a:off x="1368" y="1544"/>
              <a:ext cx="464" cy="1472"/>
              <a:chOff x="1368" y="1544"/>
              <a:chExt cx="464" cy="1472"/>
            </a:xfrm>
          </p:grpSpPr>
          <p:sp>
            <p:nvSpPr>
              <p:cNvPr id="105525" name="Line 53"/>
              <p:cNvSpPr>
                <a:spLocks noChangeShapeType="1"/>
              </p:cNvSpPr>
              <p:nvPr/>
            </p:nvSpPr>
            <p:spPr bwMode="auto">
              <a:xfrm flipH="1">
                <a:off x="1784" y="1752"/>
                <a:ext cx="48" cy="1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26" name="Line 54"/>
              <p:cNvSpPr>
                <a:spLocks noChangeShapeType="1"/>
              </p:cNvSpPr>
              <p:nvPr/>
            </p:nvSpPr>
            <p:spPr bwMode="auto">
              <a:xfrm flipH="1">
                <a:off x="1480" y="1584"/>
                <a:ext cx="48" cy="13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27" name="Line 55"/>
              <p:cNvSpPr>
                <a:spLocks noChangeShapeType="1"/>
              </p:cNvSpPr>
              <p:nvPr/>
            </p:nvSpPr>
            <p:spPr bwMode="auto">
              <a:xfrm flipH="1">
                <a:off x="1368" y="1544"/>
                <a:ext cx="16" cy="1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5493" name="Freeform 21"/>
          <p:cNvSpPr>
            <a:spLocks/>
          </p:cNvSpPr>
          <p:nvPr/>
        </p:nvSpPr>
        <p:spPr bwMode="auto">
          <a:xfrm>
            <a:off x="571500" y="3416300"/>
            <a:ext cx="2273300" cy="558800"/>
          </a:xfrm>
          <a:custGeom>
            <a:avLst/>
            <a:gdLst>
              <a:gd name="T0" fmla="*/ 0 w 1432"/>
              <a:gd name="T1" fmla="*/ 208 h 352"/>
              <a:gd name="T2" fmla="*/ 520 w 1432"/>
              <a:gd name="T3" fmla="*/ 0 h 352"/>
              <a:gd name="T4" fmla="*/ 1432 w 1432"/>
              <a:gd name="T5" fmla="*/ 96 h 352"/>
              <a:gd name="T6" fmla="*/ 1056 w 1432"/>
              <a:gd name="T7" fmla="*/ 352 h 352"/>
              <a:gd name="T8" fmla="*/ 0 w 1432"/>
              <a:gd name="T9" fmla="*/ 208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352">
                <a:moveTo>
                  <a:pt x="0" y="208"/>
                </a:moveTo>
                <a:lnTo>
                  <a:pt x="520" y="0"/>
                </a:lnTo>
                <a:lnTo>
                  <a:pt x="1432" y="96"/>
                </a:lnTo>
                <a:lnTo>
                  <a:pt x="1056" y="352"/>
                </a:lnTo>
                <a:lnTo>
                  <a:pt x="0" y="208"/>
                </a:lnTo>
                <a:close/>
              </a:path>
            </a:pathLst>
          </a:cu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98" name="Freeform 26"/>
          <p:cNvSpPr>
            <a:spLocks/>
          </p:cNvSpPr>
          <p:nvPr/>
        </p:nvSpPr>
        <p:spPr bwMode="auto">
          <a:xfrm>
            <a:off x="655638" y="3894138"/>
            <a:ext cx="101600" cy="1485900"/>
          </a:xfrm>
          <a:custGeom>
            <a:avLst/>
            <a:gdLst>
              <a:gd name="T0" fmla="*/ 0 w 64"/>
              <a:gd name="T1" fmla="*/ 40 h 936"/>
              <a:gd name="T2" fmla="*/ 0 w 64"/>
              <a:gd name="T3" fmla="*/ 936 h 936"/>
              <a:gd name="T4" fmla="*/ 56 w 64"/>
              <a:gd name="T5" fmla="*/ 936 h 936"/>
              <a:gd name="T6" fmla="*/ 64 w 64"/>
              <a:gd name="T7" fmla="*/ 0 h 936"/>
              <a:gd name="T8" fmla="*/ 0 w 64"/>
              <a:gd name="T9" fmla="*/ 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936">
                <a:moveTo>
                  <a:pt x="0" y="40"/>
                </a:moveTo>
                <a:lnTo>
                  <a:pt x="0" y="936"/>
                </a:lnTo>
                <a:lnTo>
                  <a:pt x="56" y="936"/>
                </a:lnTo>
                <a:lnTo>
                  <a:pt x="64" y="0"/>
                </a:lnTo>
                <a:lnTo>
                  <a:pt x="0" y="40"/>
                </a:lnTo>
                <a:close/>
              </a:path>
            </a:pathLst>
          </a:cu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99" name="Freeform 27"/>
          <p:cNvSpPr>
            <a:spLocks/>
          </p:cNvSpPr>
          <p:nvPr/>
        </p:nvSpPr>
        <p:spPr bwMode="auto">
          <a:xfrm>
            <a:off x="1379538" y="4179888"/>
            <a:ext cx="87312" cy="742950"/>
          </a:xfrm>
          <a:custGeom>
            <a:avLst/>
            <a:gdLst>
              <a:gd name="T0" fmla="*/ 0 w 51"/>
              <a:gd name="T1" fmla="*/ 0 h 896"/>
              <a:gd name="T2" fmla="*/ 0 w 51"/>
              <a:gd name="T3" fmla="*/ 896 h 896"/>
              <a:gd name="T4" fmla="*/ 42 w 51"/>
              <a:gd name="T5" fmla="*/ 896 h 896"/>
              <a:gd name="T6" fmla="*/ 51 w 51"/>
              <a:gd name="T7" fmla="*/ 3 h 896"/>
              <a:gd name="T8" fmla="*/ 0 w 51"/>
              <a:gd name="T9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896">
                <a:moveTo>
                  <a:pt x="0" y="0"/>
                </a:moveTo>
                <a:lnTo>
                  <a:pt x="0" y="896"/>
                </a:lnTo>
                <a:lnTo>
                  <a:pt x="42" y="896"/>
                </a:lnTo>
                <a:lnTo>
                  <a:pt x="51" y="3"/>
                </a:lnTo>
                <a:lnTo>
                  <a:pt x="0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95" name="Freeform 23"/>
          <p:cNvSpPr>
            <a:spLocks/>
          </p:cNvSpPr>
          <p:nvPr/>
        </p:nvSpPr>
        <p:spPr bwMode="auto">
          <a:xfrm>
            <a:off x="635000" y="3784600"/>
            <a:ext cx="1549400" cy="482600"/>
          </a:xfrm>
          <a:custGeom>
            <a:avLst/>
            <a:gdLst>
              <a:gd name="T0" fmla="*/ 0 w 976"/>
              <a:gd name="T1" fmla="*/ 0 h 304"/>
              <a:gd name="T2" fmla="*/ 0 w 976"/>
              <a:gd name="T3" fmla="*/ 176 h 304"/>
              <a:gd name="T4" fmla="*/ 976 w 976"/>
              <a:gd name="T5" fmla="*/ 304 h 304"/>
              <a:gd name="T6" fmla="*/ 976 w 976"/>
              <a:gd name="T7" fmla="*/ 120 h 304"/>
              <a:gd name="T8" fmla="*/ 0 w 976"/>
              <a:gd name="T9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6" h="304">
                <a:moveTo>
                  <a:pt x="0" y="0"/>
                </a:moveTo>
                <a:lnTo>
                  <a:pt x="0" y="176"/>
                </a:lnTo>
                <a:lnTo>
                  <a:pt x="976" y="304"/>
                </a:lnTo>
                <a:lnTo>
                  <a:pt x="976" y="120"/>
                </a:lnTo>
                <a:lnTo>
                  <a:pt x="0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96" name="Freeform 24"/>
          <p:cNvSpPr>
            <a:spLocks/>
          </p:cNvSpPr>
          <p:nvPr/>
        </p:nvSpPr>
        <p:spPr bwMode="auto">
          <a:xfrm>
            <a:off x="2692400" y="3619500"/>
            <a:ext cx="101600" cy="1485900"/>
          </a:xfrm>
          <a:custGeom>
            <a:avLst/>
            <a:gdLst>
              <a:gd name="T0" fmla="*/ 0 w 64"/>
              <a:gd name="T1" fmla="*/ 40 h 936"/>
              <a:gd name="T2" fmla="*/ 0 w 64"/>
              <a:gd name="T3" fmla="*/ 936 h 936"/>
              <a:gd name="T4" fmla="*/ 56 w 64"/>
              <a:gd name="T5" fmla="*/ 936 h 936"/>
              <a:gd name="T6" fmla="*/ 64 w 64"/>
              <a:gd name="T7" fmla="*/ 0 h 936"/>
              <a:gd name="T8" fmla="*/ 0 w 64"/>
              <a:gd name="T9" fmla="*/ 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936">
                <a:moveTo>
                  <a:pt x="0" y="40"/>
                </a:moveTo>
                <a:lnTo>
                  <a:pt x="0" y="936"/>
                </a:lnTo>
                <a:lnTo>
                  <a:pt x="56" y="936"/>
                </a:lnTo>
                <a:lnTo>
                  <a:pt x="64" y="0"/>
                </a:lnTo>
                <a:lnTo>
                  <a:pt x="0" y="40"/>
                </a:lnTo>
                <a:close/>
              </a:path>
            </a:pathLst>
          </a:cu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97" name="Freeform 25"/>
          <p:cNvSpPr>
            <a:spLocks/>
          </p:cNvSpPr>
          <p:nvPr/>
        </p:nvSpPr>
        <p:spPr bwMode="auto">
          <a:xfrm>
            <a:off x="2217738" y="4186238"/>
            <a:ext cx="101600" cy="1485900"/>
          </a:xfrm>
          <a:custGeom>
            <a:avLst/>
            <a:gdLst>
              <a:gd name="T0" fmla="*/ 0 w 64"/>
              <a:gd name="T1" fmla="*/ 40 h 936"/>
              <a:gd name="T2" fmla="*/ 0 w 64"/>
              <a:gd name="T3" fmla="*/ 936 h 936"/>
              <a:gd name="T4" fmla="*/ 56 w 64"/>
              <a:gd name="T5" fmla="*/ 936 h 936"/>
              <a:gd name="T6" fmla="*/ 64 w 64"/>
              <a:gd name="T7" fmla="*/ 0 h 936"/>
              <a:gd name="T8" fmla="*/ 0 w 64"/>
              <a:gd name="T9" fmla="*/ 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936">
                <a:moveTo>
                  <a:pt x="0" y="40"/>
                </a:moveTo>
                <a:lnTo>
                  <a:pt x="0" y="936"/>
                </a:lnTo>
                <a:lnTo>
                  <a:pt x="56" y="936"/>
                </a:lnTo>
                <a:lnTo>
                  <a:pt x="64" y="0"/>
                </a:lnTo>
                <a:lnTo>
                  <a:pt x="0" y="40"/>
                </a:lnTo>
                <a:close/>
              </a:path>
            </a:pathLst>
          </a:cu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94" name="Freeform 22"/>
          <p:cNvSpPr>
            <a:spLocks/>
          </p:cNvSpPr>
          <p:nvPr/>
        </p:nvSpPr>
        <p:spPr bwMode="auto">
          <a:xfrm>
            <a:off x="2222500" y="3670300"/>
            <a:ext cx="495300" cy="584200"/>
          </a:xfrm>
          <a:custGeom>
            <a:avLst/>
            <a:gdLst>
              <a:gd name="T0" fmla="*/ 0 w 312"/>
              <a:gd name="T1" fmla="*/ 200 h 368"/>
              <a:gd name="T2" fmla="*/ 8 w 312"/>
              <a:gd name="T3" fmla="*/ 368 h 368"/>
              <a:gd name="T4" fmla="*/ 312 w 312"/>
              <a:gd name="T5" fmla="*/ 168 h 368"/>
              <a:gd name="T6" fmla="*/ 312 w 312"/>
              <a:gd name="T7" fmla="*/ 0 h 368"/>
              <a:gd name="T8" fmla="*/ 0 w 312"/>
              <a:gd name="T9" fmla="*/ 20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2" h="368">
                <a:moveTo>
                  <a:pt x="0" y="200"/>
                </a:moveTo>
                <a:lnTo>
                  <a:pt x="8" y="368"/>
                </a:lnTo>
                <a:lnTo>
                  <a:pt x="312" y="168"/>
                </a:lnTo>
                <a:lnTo>
                  <a:pt x="312" y="0"/>
                </a:lnTo>
                <a:lnTo>
                  <a:pt x="0" y="200"/>
                </a:lnTo>
                <a:close/>
              </a:path>
            </a:pathLst>
          </a:cu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5541" name="Group 69"/>
          <p:cNvGrpSpPr>
            <a:grpSpLocks/>
          </p:cNvGrpSpPr>
          <p:nvPr/>
        </p:nvGrpSpPr>
        <p:grpSpPr bwMode="auto">
          <a:xfrm>
            <a:off x="25400" y="2466975"/>
            <a:ext cx="3324225" cy="2638425"/>
            <a:chOff x="0" y="1554"/>
            <a:chExt cx="2094" cy="1662"/>
          </a:xfrm>
        </p:grpSpPr>
        <p:sp>
          <p:nvSpPr>
            <p:cNvPr id="105538" name="Line 66"/>
            <p:cNvSpPr>
              <a:spLocks noChangeShapeType="1"/>
            </p:cNvSpPr>
            <p:nvPr/>
          </p:nvSpPr>
          <p:spPr bwMode="auto">
            <a:xfrm>
              <a:off x="750" y="1554"/>
              <a:ext cx="12" cy="12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39" name="Line 67"/>
            <p:cNvSpPr>
              <a:spLocks noChangeShapeType="1"/>
            </p:cNvSpPr>
            <p:nvPr/>
          </p:nvSpPr>
          <p:spPr bwMode="auto">
            <a:xfrm flipH="1">
              <a:off x="0" y="2796"/>
              <a:ext cx="756" cy="4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40" name="Line 68"/>
            <p:cNvSpPr>
              <a:spLocks noChangeShapeType="1"/>
            </p:cNvSpPr>
            <p:nvPr/>
          </p:nvSpPr>
          <p:spPr bwMode="auto">
            <a:xfrm>
              <a:off x="756" y="2790"/>
              <a:ext cx="1338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545" name="Group 73"/>
          <p:cNvGrpSpPr>
            <a:grpSpLocks/>
          </p:cNvGrpSpPr>
          <p:nvPr/>
        </p:nvGrpSpPr>
        <p:grpSpPr bwMode="auto">
          <a:xfrm>
            <a:off x="533400" y="3340100"/>
            <a:ext cx="2336800" cy="2324100"/>
            <a:chOff x="328" y="2104"/>
            <a:chExt cx="1472" cy="1464"/>
          </a:xfrm>
        </p:grpSpPr>
        <p:sp>
          <p:nvSpPr>
            <p:cNvPr id="105542" name="Freeform 70"/>
            <p:cNvSpPr>
              <a:spLocks/>
            </p:cNvSpPr>
            <p:nvPr/>
          </p:nvSpPr>
          <p:spPr bwMode="auto">
            <a:xfrm>
              <a:off x="336" y="2104"/>
              <a:ext cx="1464" cy="344"/>
            </a:xfrm>
            <a:custGeom>
              <a:avLst/>
              <a:gdLst>
                <a:gd name="T0" fmla="*/ 520 w 1464"/>
                <a:gd name="T1" fmla="*/ 0 h 344"/>
                <a:gd name="T2" fmla="*/ 1464 w 1464"/>
                <a:gd name="T3" fmla="*/ 88 h 344"/>
                <a:gd name="T4" fmla="*/ 1056 w 1464"/>
                <a:gd name="T5" fmla="*/ 344 h 344"/>
                <a:gd name="T6" fmla="*/ 0 w 1464"/>
                <a:gd name="T7" fmla="*/ 232 h 344"/>
                <a:gd name="T8" fmla="*/ 520 w 1464"/>
                <a:gd name="T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4" h="344">
                  <a:moveTo>
                    <a:pt x="520" y="0"/>
                  </a:moveTo>
                  <a:lnTo>
                    <a:pt x="1464" y="88"/>
                  </a:lnTo>
                  <a:cubicBezTo>
                    <a:pt x="1329" y="175"/>
                    <a:pt x="1217" y="344"/>
                    <a:pt x="1056" y="344"/>
                  </a:cubicBezTo>
                  <a:lnTo>
                    <a:pt x="0" y="232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43" name="Freeform 71"/>
            <p:cNvSpPr>
              <a:spLocks/>
            </p:cNvSpPr>
            <p:nvPr/>
          </p:nvSpPr>
          <p:spPr bwMode="auto">
            <a:xfrm>
              <a:off x="328" y="2336"/>
              <a:ext cx="1096" cy="1216"/>
            </a:xfrm>
            <a:custGeom>
              <a:avLst/>
              <a:gdLst>
                <a:gd name="T0" fmla="*/ 0 w 1096"/>
                <a:gd name="T1" fmla="*/ 0 h 1216"/>
                <a:gd name="T2" fmla="*/ 1080 w 1096"/>
                <a:gd name="T3" fmla="*/ 112 h 1216"/>
                <a:gd name="T4" fmla="*/ 1096 w 1096"/>
                <a:gd name="T5" fmla="*/ 1216 h 1216"/>
                <a:gd name="T6" fmla="*/ 80 w 1096"/>
                <a:gd name="T7" fmla="*/ 1056 h 1216"/>
                <a:gd name="T8" fmla="*/ 0 w 1096"/>
                <a:gd name="T9" fmla="*/ 0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" h="1216">
                  <a:moveTo>
                    <a:pt x="0" y="0"/>
                  </a:moveTo>
                  <a:lnTo>
                    <a:pt x="1080" y="112"/>
                  </a:lnTo>
                  <a:lnTo>
                    <a:pt x="1096" y="1216"/>
                  </a:lnTo>
                  <a:lnTo>
                    <a:pt x="80" y="10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44" name="Freeform 72"/>
            <p:cNvSpPr>
              <a:spLocks/>
            </p:cNvSpPr>
            <p:nvPr/>
          </p:nvSpPr>
          <p:spPr bwMode="auto">
            <a:xfrm>
              <a:off x="1400" y="2208"/>
              <a:ext cx="376" cy="1360"/>
            </a:xfrm>
            <a:custGeom>
              <a:avLst/>
              <a:gdLst>
                <a:gd name="T0" fmla="*/ 0 w 376"/>
                <a:gd name="T1" fmla="*/ 240 h 1360"/>
                <a:gd name="T2" fmla="*/ 368 w 376"/>
                <a:gd name="T3" fmla="*/ 0 h 1360"/>
                <a:gd name="T4" fmla="*/ 376 w 376"/>
                <a:gd name="T5" fmla="*/ 968 h 1360"/>
                <a:gd name="T6" fmla="*/ 16 w 376"/>
                <a:gd name="T7" fmla="*/ 1360 h 1360"/>
                <a:gd name="T8" fmla="*/ 0 w 376"/>
                <a:gd name="T9" fmla="*/ 24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360">
                  <a:moveTo>
                    <a:pt x="0" y="240"/>
                  </a:moveTo>
                  <a:lnTo>
                    <a:pt x="368" y="0"/>
                  </a:lnTo>
                  <a:lnTo>
                    <a:pt x="376" y="968"/>
                  </a:lnTo>
                  <a:lnTo>
                    <a:pt x="16" y="1360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5546" name="Text Box 74"/>
          <p:cNvSpPr txBox="1">
            <a:spLocks noChangeArrowheads="1"/>
          </p:cNvSpPr>
          <p:nvPr/>
        </p:nvSpPr>
        <p:spPr bwMode="auto">
          <a:xfrm>
            <a:off x="3911600" y="608013"/>
            <a:ext cx="153987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600"/>
              <a:t>Quine (1961)</a:t>
            </a:r>
          </a:p>
          <a:p>
            <a:pPr algn="l"/>
            <a:r>
              <a:rPr lang="en-US" altLang="en-US" sz="1600"/>
              <a:t>Rorty (1965)</a:t>
            </a:r>
          </a:p>
          <a:p>
            <a:pPr algn="l"/>
            <a:r>
              <a:rPr lang="en-US" altLang="en-US" sz="1600"/>
              <a:t>Dennett (1987)</a:t>
            </a:r>
          </a:p>
        </p:txBody>
      </p:sp>
      <p:sp>
        <p:nvSpPr>
          <p:cNvPr id="105547" name="Text Box 75"/>
          <p:cNvSpPr txBox="1">
            <a:spLocks noChangeArrowheads="1"/>
          </p:cNvSpPr>
          <p:nvPr/>
        </p:nvSpPr>
        <p:spPr bwMode="auto">
          <a:xfrm>
            <a:off x="1587500" y="6146800"/>
            <a:ext cx="6302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/>
              <a:t>We cannot trust our experience to be as it appears</a:t>
            </a:r>
          </a:p>
        </p:txBody>
      </p:sp>
      <p:pic>
        <p:nvPicPr>
          <p:cNvPr id="105555" name="Picture 83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1838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3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55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10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0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0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555"/>
                </p:tgtEl>
              </p:cMediaNode>
            </p:audio>
          </p:childTnLst>
        </p:cTn>
      </p:par>
    </p:tnLst>
    <p:bldLst>
      <p:bldP spid="1055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9" name="Group 9"/>
          <p:cNvGrpSpPr>
            <a:grpSpLocks/>
          </p:cNvGrpSpPr>
          <p:nvPr/>
        </p:nvGrpSpPr>
        <p:grpSpPr bwMode="auto">
          <a:xfrm>
            <a:off x="3886200" y="2667000"/>
            <a:ext cx="990600" cy="914400"/>
            <a:chOff x="2448" y="1344"/>
            <a:chExt cx="624" cy="576"/>
          </a:xfrm>
        </p:grpSpPr>
        <p:sp>
          <p:nvSpPr>
            <p:cNvPr id="97286" name="Line 6"/>
            <p:cNvSpPr>
              <a:spLocks noChangeShapeType="1"/>
            </p:cNvSpPr>
            <p:nvPr/>
          </p:nvSpPr>
          <p:spPr bwMode="auto">
            <a:xfrm>
              <a:off x="2760" y="1344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87" name="Line 7"/>
            <p:cNvSpPr>
              <a:spLocks noChangeShapeType="1"/>
            </p:cNvSpPr>
            <p:nvPr/>
          </p:nvSpPr>
          <p:spPr bwMode="auto">
            <a:xfrm>
              <a:off x="2448" y="1632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3505200" y="1447800"/>
            <a:ext cx="1695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/>
              <a:t>Fixation point</a:t>
            </a:r>
          </a:p>
        </p:txBody>
      </p:sp>
      <p:pic>
        <p:nvPicPr>
          <p:cNvPr id="97291" name="Picture 11" descr="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64262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Unreliability of Introspection</a:t>
            </a:r>
          </a:p>
        </p:txBody>
      </p:sp>
      <p:pic>
        <p:nvPicPr>
          <p:cNvPr id="97295" name="Picture 15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530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29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04" name="Group 8"/>
          <p:cNvGrpSpPr>
            <a:grpSpLocks/>
          </p:cNvGrpSpPr>
          <p:nvPr/>
        </p:nvGrpSpPr>
        <p:grpSpPr bwMode="auto">
          <a:xfrm>
            <a:off x="4259263" y="3246438"/>
            <a:ext cx="438150" cy="438150"/>
            <a:chOff x="2009" y="999"/>
            <a:chExt cx="580" cy="580"/>
          </a:xfrm>
        </p:grpSpPr>
        <p:sp>
          <p:nvSpPr>
            <p:cNvPr id="106500" name="Line 4"/>
            <p:cNvSpPr>
              <a:spLocks noChangeShapeType="1"/>
            </p:cNvSpPr>
            <p:nvPr/>
          </p:nvSpPr>
          <p:spPr bwMode="auto">
            <a:xfrm>
              <a:off x="2299" y="999"/>
              <a:ext cx="0" cy="5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1" name="Line 5"/>
            <p:cNvSpPr>
              <a:spLocks noChangeShapeType="1"/>
            </p:cNvSpPr>
            <p:nvPr/>
          </p:nvSpPr>
          <p:spPr bwMode="auto">
            <a:xfrm rot="5400000">
              <a:off x="2299" y="1035"/>
              <a:ext cx="0" cy="5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3657600" y="2268538"/>
            <a:ext cx="1695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/>
              <a:t>Fixation point</a:t>
            </a:r>
          </a:p>
        </p:txBody>
      </p:sp>
      <p:pic>
        <p:nvPicPr>
          <p:cNvPr id="106505" name="Picture 9" descr="Do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5" y="3035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6" name="Picture 10" descr="Do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3035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7" name="Picture 11" descr="Dot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5" y="3035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8" name="Picture 12" descr="Dot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25" y="3035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9" name="Picture 13" descr="Dot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3035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10" name="Picture 14" descr="Dot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3035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13" name="Rectangle 17"/>
          <p:cNvSpPr>
            <a:spLocks noChangeArrowheads="1"/>
          </p:cNvSpPr>
          <p:nvPr/>
        </p:nvSpPr>
        <p:spPr bwMode="auto">
          <a:xfrm>
            <a:off x="2286000" y="685800"/>
            <a:ext cx="417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Blind Spot</a:t>
            </a:r>
          </a:p>
        </p:txBody>
      </p:sp>
      <p:pic>
        <p:nvPicPr>
          <p:cNvPr id="106516" name="Picture 20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820.WAV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65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6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51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22" name="Group 2"/>
          <p:cNvGrpSpPr>
            <a:grpSpLocks/>
          </p:cNvGrpSpPr>
          <p:nvPr/>
        </p:nvGrpSpPr>
        <p:grpSpPr bwMode="auto">
          <a:xfrm>
            <a:off x="3886200" y="2667000"/>
            <a:ext cx="990600" cy="914400"/>
            <a:chOff x="2448" y="1344"/>
            <a:chExt cx="624" cy="576"/>
          </a:xfrm>
        </p:grpSpPr>
        <p:sp>
          <p:nvSpPr>
            <p:cNvPr id="107523" name="Line 3"/>
            <p:cNvSpPr>
              <a:spLocks noChangeShapeType="1"/>
            </p:cNvSpPr>
            <p:nvPr/>
          </p:nvSpPr>
          <p:spPr bwMode="auto">
            <a:xfrm>
              <a:off x="2760" y="1344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24" name="Line 4"/>
            <p:cNvSpPr>
              <a:spLocks noChangeShapeType="1"/>
            </p:cNvSpPr>
            <p:nvPr/>
          </p:nvSpPr>
          <p:spPr bwMode="auto">
            <a:xfrm>
              <a:off x="2448" y="1632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3505200" y="1447800"/>
            <a:ext cx="1695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/>
              <a:t>Fixation point</a:t>
            </a:r>
          </a:p>
        </p:txBody>
      </p:sp>
      <p:pic>
        <p:nvPicPr>
          <p:cNvPr id="107526" name="Picture 6" descr="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64262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Reliability of Introspection</a:t>
            </a:r>
          </a:p>
        </p:txBody>
      </p:sp>
      <p:pic>
        <p:nvPicPr>
          <p:cNvPr id="107530" name="Picture 10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072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75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753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2"/>
          <p:cNvGrpSpPr>
            <a:grpSpLocks/>
          </p:cNvGrpSpPr>
          <p:nvPr/>
        </p:nvGrpSpPr>
        <p:grpSpPr bwMode="auto">
          <a:xfrm>
            <a:off x="4162425" y="3627438"/>
            <a:ext cx="438150" cy="438150"/>
            <a:chOff x="2009" y="999"/>
            <a:chExt cx="580" cy="580"/>
          </a:xfrm>
        </p:grpSpPr>
        <p:sp>
          <p:nvSpPr>
            <p:cNvPr id="108547" name="Line 3"/>
            <p:cNvSpPr>
              <a:spLocks noChangeShapeType="1"/>
            </p:cNvSpPr>
            <p:nvPr/>
          </p:nvSpPr>
          <p:spPr bwMode="auto">
            <a:xfrm>
              <a:off x="2299" y="999"/>
              <a:ext cx="0" cy="5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48" name="Line 4"/>
            <p:cNvSpPr>
              <a:spLocks noChangeShapeType="1"/>
            </p:cNvSpPr>
            <p:nvPr/>
          </p:nvSpPr>
          <p:spPr bwMode="auto">
            <a:xfrm rot="5400000">
              <a:off x="2299" y="1035"/>
              <a:ext cx="0" cy="5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3560763" y="2649538"/>
            <a:ext cx="1695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/>
              <a:t>Fixation point</a:t>
            </a:r>
          </a:p>
        </p:txBody>
      </p:sp>
      <p:pic>
        <p:nvPicPr>
          <p:cNvPr id="108550" name="Picture 6" descr="Do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8" y="3416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1" name="Picture 7" descr="Do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8" y="3416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2" name="Picture 8" descr="Dot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88" y="3416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3" name="Picture 9" descr="Dot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3416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4" name="Picture 10" descr="Dot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3416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5" name="Picture 11" descr="Dot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34163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2286000" y="152400"/>
            <a:ext cx="417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Blind Spot</a:t>
            </a:r>
          </a:p>
        </p:txBody>
      </p:sp>
      <p:pic>
        <p:nvPicPr>
          <p:cNvPr id="108561" name="Picture 17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3204.WAV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85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6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856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8" name="Rectangle 12"/>
          <p:cNvSpPr>
            <a:spLocks noChangeArrowheads="1"/>
          </p:cNvSpPr>
          <p:nvPr/>
        </p:nvSpPr>
        <p:spPr bwMode="auto">
          <a:xfrm>
            <a:off x="571500" y="1162050"/>
            <a:ext cx="8494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800">
                <a:solidFill>
                  <a:schemeClr val="tx2"/>
                </a:solidFill>
              </a:rPr>
              <a:t> Introspection not unreliable in and of itself</a:t>
            </a:r>
          </a:p>
        </p:txBody>
      </p:sp>
      <p:sp>
        <p:nvSpPr>
          <p:cNvPr id="157709" name="Rectangle 13"/>
          <p:cNvSpPr>
            <a:spLocks noChangeArrowheads="1"/>
          </p:cNvSpPr>
          <p:nvPr/>
        </p:nvSpPr>
        <p:spPr bwMode="auto">
          <a:xfrm>
            <a:off x="571500" y="2119313"/>
            <a:ext cx="8056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800">
                <a:solidFill>
                  <a:schemeClr val="tx2"/>
                </a:solidFill>
              </a:rPr>
              <a:t> Only </a:t>
            </a:r>
            <a:r>
              <a:rPr lang="en-US" altLang="en-US" sz="2800" i="1">
                <a:solidFill>
                  <a:schemeClr val="tx2"/>
                </a:solidFill>
              </a:rPr>
              <a:t>casual</a:t>
            </a:r>
            <a:r>
              <a:rPr lang="en-US" altLang="en-US" sz="2800">
                <a:solidFill>
                  <a:schemeClr val="tx2"/>
                </a:solidFill>
              </a:rPr>
              <a:t> introspection by </a:t>
            </a:r>
            <a:r>
              <a:rPr lang="en-US" altLang="en-US" sz="2800" i="1">
                <a:solidFill>
                  <a:schemeClr val="tx2"/>
                </a:solidFill>
              </a:rPr>
              <a:t>naïve</a:t>
            </a:r>
            <a:r>
              <a:rPr lang="en-US" altLang="en-US" sz="2800">
                <a:solidFill>
                  <a:schemeClr val="tx2"/>
                </a:solidFill>
              </a:rPr>
              <a:t> observers</a:t>
            </a:r>
          </a:p>
        </p:txBody>
      </p:sp>
      <p:sp>
        <p:nvSpPr>
          <p:cNvPr id="157710" name="Rectangle 14"/>
          <p:cNvSpPr>
            <a:spLocks noChangeArrowheads="1"/>
          </p:cNvSpPr>
          <p:nvPr/>
        </p:nvSpPr>
        <p:spPr bwMode="auto">
          <a:xfrm>
            <a:off x="571500" y="3076575"/>
            <a:ext cx="7885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800" i="1">
                <a:solidFill>
                  <a:schemeClr val="tx2"/>
                </a:solidFill>
              </a:rPr>
              <a:t> Critical</a:t>
            </a:r>
            <a:r>
              <a:rPr lang="en-US" altLang="en-US" sz="2800">
                <a:solidFill>
                  <a:schemeClr val="tx2"/>
                </a:solidFill>
              </a:rPr>
              <a:t> introspection by </a:t>
            </a:r>
            <a:r>
              <a:rPr lang="en-US" altLang="en-US" sz="2800" i="1">
                <a:solidFill>
                  <a:schemeClr val="tx2"/>
                </a:solidFill>
              </a:rPr>
              <a:t>informed</a:t>
            </a:r>
            <a:r>
              <a:rPr lang="en-US" altLang="en-US" sz="2800">
                <a:solidFill>
                  <a:schemeClr val="tx2"/>
                </a:solidFill>
              </a:rPr>
              <a:t> observers</a:t>
            </a:r>
          </a:p>
        </p:txBody>
      </p:sp>
      <p:pic>
        <p:nvPicPr>
          <p:cNvPr id="157718" name="Picture 22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3400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77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7718"/>
                </p:tgtEl>
              </p:cMediaNode>
            </p:audio>
          </p:childTnLst>
        </p:cTn>
      </p:par>
    </p:tnLst>
    <p:bldLst>
      <p:bldP spid="157708" grpId="0"/>
      <p:bldP spid="157709" grpId="0"/>
      <p:bldP spid="1577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20" name="Picture 16" descr="Book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921" name="Picture 1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113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39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392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421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5720" name="Picture 8" descr="b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038350"/>
            <a:ext cx="2916238" cy="27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 descr="bc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038350"/>
            <a:ext cx="2916238" cy="27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4" name="Picture 12" descr="bc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19300"/>
            <a:ext cx="2916238" cy="27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6" name="Picture 14" descr="bc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019300"/>
            <a:ext cx="2916238" cy="27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8" name="Picture 16" descr="bc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019300"/>
            <a:ext cx="2916238" cy="27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40" name="Picture 28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524.WAV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5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74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mone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1440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905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3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2" name="Picture 18" descr="BookCase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63" name="Picture 19" descr="BookCase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64" name="Picture 20" descr="BookCase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65" name="Picture 21" descr="BookCase4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66" name="Picture 22" descr="BookCase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9140825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172" name="Group 28"/>
          <p:cNvGrpSpPr>
            <a:grpSpLocks/>
          </p:cNvGrpSpPr>
          <p:nvPr/>
        </p:nvGrpSpPr>
        <p:grpSpPr bwMode="auto">
          <a:xfrm>
            <a:off x="3657600" y="2971800"/>
            <a:ext cx="914400" cy="914400"/>
            <a:chOff x="2304" y="1872"/>
            <a:chExt cx="576" cy="576"/>
          </a:xfrm>
        </p:grpSpPr>
        <p:sp>
          <p:nvSpPr>
            <p:cNvPr id="134170" name="Line 26"/>
            <p:cNvSpPr>
              <a:spLocks noChangeShapeType="1"/>
            </p:cNvSpPr>
            <p:nvPr/>
          </p:nvSpPr>
          <p:spPr bwMode="auto">
            <a:xfrm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34171" name="Line 27"/>
            <p:cNvSpPr>
              <a:spLocks noChangeShapeType="1"/>
            </p:cNvSpPr>
            <p:nvPr/>
          </p:nvSpPr>
          <p:spPr bwMode="auto">
            <a:xfrm rot="5400000"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34173" name="Group 29"/>
          <p:cNvGrpSpPr>
            <a:grpSpLocks/>
          </p:cNvGrpSpPr>
          <p:nvPr/>
        </p:nvGrpSpPr>
        <p:grpSpPr bwMode="auto">
          <a:xfrm>
            <a:off x="5943600" y="685800"/>
            <a:ext cx="914400" cy="914400"/>
            <a:chOff x="2304" y="1872"/>
            <a:chExt cx="576" cy="576"/>
          </a:xfrm>
        </p:grpSpPr>
        <p:sp>
          <p:nvSpPr>
            <p:cNvPr id="134174" name="Line 30"/>
            <p:cNvSpPr>
              <a:spLocks noChangeShapeType="1"/>
            </p:cNvSpPr>
            <p:nvPr/>
          </p:nvSpPr>
          <p:spPr bwMode="auto">
            <a:xfrm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34175" name="Line 31"/>
            <p:cNvSpPr>
              <a:spLocks noChangeShapeType="1"/>
            </p:cNvSpPr>
            <p:nvPr/>
          </p:nvSpPr>
          <p:spPr bwMode="auto">
            <a:xfrm rot="5400000"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34176" name="Group 32"/>
          <p:cNvGrpSpPr>
            <a:grpSpLocks/>
          </p:cNvGrpSpPr>
          <p:nvPr/>
        </p:nvGrpSpPr>
        <p:grpSpPr bwMode="auto">
          <a:xfrm>
            <a:off x="1371600" y="4343400"/>
            <a:ext cx="914400" cy="914400"/>
            <a:chOff x="2304" y="1872"/>
            <a:chExt cx="576" cy="576"/>
          </a:xfrm>
        </p:grpSpPr>
        <p:sp>
          <p:nvSpPr>
            <p:cNvPr id="134177" name="Line 33"/>
            <p:cNvSpPr>
              <a:spLocks noChangeShapeType="1"/>
            </p:cNvSpPr>
            <p:nvPr/>
          </p:nvSpPr>
          <p:spPr bwMode="auto">
            <a:xfrm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34178" name="Line 34"/>
            <p:cNvSpPr>
              <a:spLocks noChangeShapeType="1"/>
            </p:cNvSpPr>
            <p:nvPr/>
          </p:nvSpPr>
          <p:spPr bwMode="auto">
            <a:xfrm rot="5400000"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34185" name="Group 41"/>
          <p:cNvGrpSpPr>
            <a:grpSpLocks/>
          </p:cNvGrpSpPr>
          <p:nvPr/>
        </p:nvGrpSpPr>
        <p:grpSpPr bwMode="auto">
          <a:xfrm>
            <a:off x="6858000" y="4343400"/>
            <a:ext cx="914400" cy="914400"/>
            <a:chOff x="2304" y="1872"/>
            <a:chExt cx="576" cy="576"/>
          </a:xfrm>
        </p:grpSpPr>
        <p:sp>
          <p:nvSpPr>
            <p:cNvPr id="134186" name="Line 42"/>
            <p:cNvSpPr>
              <a:spLocks noChangeShapeType="1"/>
            </p:cNvSpPr>
            <p:nvPr/>
          </p:nvSpPr>
          <p:spPr bwMode="auto">
            <a:xfrm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34187" name="Line 43"/>
            <p:cNvSpPr>
              <a:spLocks noChangeShapeType="1"/>
            </p:cNvSpPr>
            <p:nvPr/>
          </p:nvSpPr>
          <p:spPr bwMode="auto">
            <a:xfrm rot="5400000"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34188" name="Group 44"/>
          <p:cNvGrpSpPr>
            <a:grpSpLocks/>
          </p:cNvGrpSpPr>
          <p:nvPr/>
        </p:nvGrpSpPr>
        <p:grpSpPr bwMode="auto">
          <a:xfrm>
            <a:off x="1828800" y="1143000"/>
            <a:ext cx="914400" cy="914400"/>
            <a:chOff x="2304" y="1872"/>
            <a:chExt cx="576" cy="576"/>
          </a:xfrm>
        </p:grpSpPr>
        <p:sp>
          <p:nvSpPr>
            <p:cNvPr id="134189" name="Line 45"/>
            <p:cNvSpPr>
              <a:spLocks noChangeShapeType="1"/>
            </p:cNvSpPr>
            <p:nvPr/>
          </p:nvSpPr>
          <p:spPr bwMode="auto">
            <a:xfrm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34190" name="Line 46"/>
            <p:cNvSpPr>
              <a:spLocks noChangeShapeType="1"/>
            </p:cNvSpPr>
            <p:nvPr/>
          </p:nvSpPr>
          <p:spPr bwMode="auto">
            <a:xfrm rot="5400000">
              <a:off x="2592" y="1872"/>
              <a:ext cx="0" cy="5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134191" name="Picture 47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778.WAV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4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33333  E" pathEditMode="relative" ptsTypes="">
                                      <p:cBhvr>
                                        <p:cTn id="12" dur="500" fill="hold"/>
                                        <p:tgtEl>
                                          <p:spTgt spid="134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45 0.53333 " pathEditMode="relative" ptsTypes="AA">
                                      <p:cBhvr>
                                        <p:cTn id="23" dur="500" fill="hold"/>
                                        <p:tgtEl>
                                          <p:spTgt spid="134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 0 L 0.55 0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-0.46667 " pathEditMode="relative" ptsTypes="AA">
                                      <p:cBhvr>
                                        <p:cTn id="47" dur="500" fill="hold"/>
                                        <p:tgtEl>
                                          <p:spTgt spid="134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.33333  E" pathEditMode="relative" ptsTypes="">
                                      <p:cBhvr>
                                        <p:cTn id="59" dur="500" fill="hold"/>
                                        <p:tgtEl>
                                          <p:spTgt spid="134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6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19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8" name="Picture 12" descr="TableColor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27447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53" name="Text Box 17"/>
          <p:cNvSpPr txBox="1">
            <a:spLocks noChangeArrowheads="1"/>
          </p:cNvSpPr>
          <p:nvPr/>
        </p:nvSpPr>
        <p:spPr bwMode="auto">
          <a:xfrm>
            <a:off x="1257300" y="590550"/>
            <a:ext cx="4789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/>
              <a:t> Visual experience is spatially structured</a:t>
            </a:r>
          </a:p>
        </p:txBody>
      </p:sp>
      <p:sp>
        <p:nvSpPr>
          <p:cNvPr id="116754" name="Text Box 18"/>
          <p:cNvSpPr txBox="1">
            <a:spLocks noChangeArrowheads="1"/>
          </p:cNvSpPr>
          <p:nvPr/>
        </p:nvSpPr>
        <p:spPr bwMode="auto">
          <a:xfrm>
            <a:off x="1257300" y="1250950"/>
            <a:ext cx="8045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/>
              <a:t> To deny the spatial aspect of experience</a:t>
            </a:r>
          </a:p>
        </p:txBody>
      </p:sp>
      <p:sp>
        <p:nvSpPr>
          <p:cNvPr id="116759" name="Text Box 23"/>
          <p:cNvSpPr txBox="1">
            <a:spLocks noChangeArrowheads="1"/>
          </p:cNvSpPr>
          <p:nvPr/>
        </p:nvSpPr>
        <p:spPr bwMode="auto">
          <a:xfrm>
            <a:off x="1257300" y="1936750"/>
            <a:ext cx="7497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/>
              <a:t> The eliminative hypothesis turns epistemology </a:t>
            </a:r>
            <a:r>
              <a:rPr lang="en-US" altLang="en-US" sz="2000" b="1" i="1">
                <a:solidFill>
                  <a:srgbClr val="CC00CC"/>
                </a:solidFill>
              </a:rPr>
              <a:t>ON ITS HEAD!</a:t>
            </a:r>
          </a:p>
        </p:txBody>
      </p:sp>
      <p:sp>
        <p:nvSpPr>
          <p:cNvPr id="116761" name="Rectangle 25"/>
          <p:cNvSpPr>
            <a:spLocks noChangeArrowheads="1"/>
          </p:cNvSpPr>
          <p:nvPr/>
        </p:nvSpPr>
        <p:spPr bwMode="auto">
          <a:xfrm>
            <a:off x="2286000" y="152400"/>
            <a:ext cx="417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Inescapable Conclusion</a:t>
            </a:r>
          </a:p>
        </p:txBody>
      </p:sp>
      <p:pic>
        <p:nvPicPr>
          <p:cNvPr id="116767" name="Picture 31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86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67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6767"/>
                </p:tgtEl>
              </p:cMediaNode>
            </p:audio>
          </p:childTnLst>
        </p:cTn>
      </p:par>
    </p:tnLst>
    <p:bldLst>
      <p:bldP spid="116753" grpId="0"/>
      <p:bldP spid="116754" grpId="0"/>
      <p:bldP spid="11675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Picture 3" descr="LittleEleph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00350"/>
            <a:ext cx="3810000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890" name="Group 10"/>
          <p:cNvGrpSpPr>
            <a:grpSpLocks/>
          </p:cNvGrpSpPr>
          <p:nvPr/>
        </p:nvGrpSpPr>
        <p:grpSpPr bwMode="auto">
          <a:xfrm>
            <a:off x="5276850" y="3390900"/>
            <a:ext cx="2628900" cy="2362200"/>
            <a:chOff x="3756" y="1320"/>
            <a:chExt cx="1656" cy="1488"/>
          </a:xfrm>
        </p:grpSpPr>
        <p:sp>
          <p:nvSpPr>
            <p:cNvPr id="122886" name="Oval 6"/>
            <p:cNvSpPr>
              <a:spLocks noChangeArrowheads="1"/>
            </p:cNvSpPr>
            <p:nvPr/>
          </p:nvSpPr>
          <p:spPr bwMode="auto">
            <a:xfrm>
              <a:off x="4344" y="1320"/>
              <a:ext cx="492" cy="4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7" name="Oval 7"/>
            <p:cNvSpPr>
              <a:spLocks noChangeArrowheads="1"/>
            </p:cNvSpPr>
            <p:nvPr/>
          </p:nvSpPr>
          <p:spPr bwMode="auto">
            <a:xfrm>
              <a:off x="3756" y="2304"/>
              <a:ext cx="492" cy="4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" name="Oval 8"/>
            <p:cNvSpPr>
              <a:spLocks noChangeArrowheads="1"/>
            </p:cNvSpPr>
            <p:nvPr/>
          </p:nvSpPr>
          <p:spPr bwMode="auto">
            <a:xfrm>
              <a:off x="4920" y="2316"/>
              <a:ext cx="492" cy="4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9" name="AutoShape 9"/>
            <p:cNvSpPr>
              <a:spLocks noChangeArrowheads="1"/>
            </p:cNvSpPr>
            <p:nvPr/>
          </p:nvSpPr>
          <p:spPr bwMode="auto">
            <a:xfrm>
              <a:off x="3999" y="1536"/>
              <a:ext cx="1194" cy="103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892" name="Text Box 12"/>
          <p:cNvSpPr txBox="1">
            <a:spLocks noChangeArrowheads="1"/>
          </p:cNvSpPr>
          <p:nvPr/>
        </p:nvSpPr>
        <p:spPr bwMode="auto">
          <a:xfrm>
            <a:off x="2139950" y="361950"/>
            <a:ext cx="6246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/>
              <a:t>Even when experience is illusory</a:t>
            </a:r>
          </a:p>
        </p:txBody>
      </p:sp>
      <p:sp>
        <p:nvSpPr>
          <p:cNvPr id="122893" name="Text Box 13"/>
          <p:cNvSpPr txBox="1">
            <a:spLocks noChangeArrowheads="1"/>
          </p:cNvSpPr>
          <p:nvPr/>
        </p:nvSpPr>
        <p:spPr bwMode="auto">
          <a:xfrm>
            <a:off x="2070100" y="1460500"/>
            <a:ext cx="68945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/>
              <a:t>To claim that experience is different than it is </a:t>
            </a:r>
            <a:r>
              <a:rPr lang="en-US" altLang="en-US" sz="2000" i="1"/>
              <a:t>experienced</a:t>
            </a:r>
            <a:r>
              <a:rPr lang="en-US" altLang="en-US" sz="2000"/>
              <a:t> is a </a:t>
            </a:r>
            <a:r>
              <a:rPr lang="en-US" altLang="en-US" sz="2000" b="1" i="1">
                <a:solidFill>
                  <a:srgbClr val="CC00CC"/>
                </a:solidFill>
              </a:rPr>
              <a:t>contradiction in terms!</a:t>
            </a:r>
          </a:p>
        </p:txBody>
      </p:sp>
      <p:pic>
        <p:nvPicPr>
          <p:cNvPr id="122897" name="Picture 17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2944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1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28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2897"/>
                </p:tgtEl>
              </p:cMediaNode>
            </p:audio>
          </p:childTnLst>
        </p:cTn>
      </p:par>
    </p:tnLst>
    <p:bldLst>
      <p:bldP spid="1228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8" name="Picture 4" descr="TableColor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7254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470" name="Text Box 6"/>
          <p:cNvSpPr txBox="1">
            <a:spLocks noChangeArrowheads="1"/>
          </p:cNvSpPr>
          <p:nvPr/>
        </p:nvSpPr>
        <p:spPr bwMode="auto">
          <a:xfrm>
            <a:off x="292100" y="228600"/>
            <a:ext cx="8553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There exists a spatial structure that appears at the end of the causal chain, and it is that spatial structure that I propose to model.</a:t>
            </a:r>
            <a:endParaRPr lang="en-US" altLang="en-US" b="1" i="1"/>
          </a:p>
        </p:txBody>
      </p:sp>
      <p:sp>
        <p:nvSpPr>
          <p:cNvPr id="190471" name="Text Box 7"/>
          <p:cNvSpPr txBox="1">
            <a:spLocks noChangeArrowheads="1"/>
          </p:cNvSpPr>
          <p:nvPr/>
        </p:nvSpPr>
        <p:spPr bwMode="auto">
          <a:xfrm>
            <a:off x="552450" y="4114800"/>
            <a:ext cx="6978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/>
              <a:t> </a:t>
            </a:r>
            <a:r>
              <a:rPr lang="en-US" altLang="en-US" b="1"/>
              <a:t>Representationalist:</a:t>
            </a:r>
            <a:r>
              <a:rPr lang="en-US" altLang="en-US"/>
              <a:t> Model of the sense-data of experience;</a:t>
            </a:r>
          </a:p>
          <a:p>
            <a:pPr algn="l"/>
            <a:r>
              <a:rPr lang="en-US" altLang="en-US"/>
              <a:t> A direct computational product of the brain based on sensory input</a:t>
            </a:r>
          </a:p>
        </p:txBody>
      </p:sp>
      <p:sp>
        <p:nvSpPr>
          <p:cNvPr id="190472" name="Text Box 8"/>
          <p:cNvSpPr txBox="1">
            <a:spLocks noChangeArrowheads="1"/>
          </p:cNvSpPr>
          <p:nvPr/>
        </p:nvSpPr>
        <p:spPr bwMode="auto">
          <a:xfrm>
            <a:off x="552450" y="4814888"/>
            <a:ext cx="825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/>
              <a:t> </a:t>
            </a:r>
            <a:r>
              <a:rPr lang="en-US" altLang="en-US" b="1"/>
              <a:t>Direct Perception:</a:t>
            </a:r>
            <a:r>
              <a:rPr lang="en-US" altLang="en-US"/>
              <a:t> Model of the objects and surfaces that would be perceived directly, out in the world, for a given sensory input</a:t>
            </a:r>
          </a:p>
        </p:txBody>
      </p:sp>
      <p:sp>
        <p:nvSpPr>
          <p:cNvPr id="190473" name="Text Box 9"/>
          <p:cNvSpPr txBox="1">
            <a:spLocks noChangeArrowheads="1"/>
          </p:cNvSpPr>
          <p:nvPr/>
        </p:nvSpPr>
        <p:spPr bwMode="auto">
          <a:xfrm>
            <a:off x="552450" y="5514975"/>
            <a:ext cx="84185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/>
              <a:t> </a:t>
            </a:r>
            <a:r>
              <a:rPr lang="en-US" altLang="en-US" b="1"/>
              <a:t>Projection Theorist:</a:t>
            </a:r>
            <a:r>
              <a:rPr lang="en-US" altLang="en-US"/>
              <a:t> Model of the experience that is experienced to be projected out into the world</a:t>
            </a:r>
          </a:p>
        </p:txBody>
      </p:sp>
      <p:sp>
        <p:nvSpPr>
          <p:cNvPr id="190474" name="Text Box 10"/>
          <p:cNvSpPr txBox="1">
            <a:spLocks noChangeArrowheads="1"/>
          </p:cNvSpPr>
          <p:nvPr/>
        </p:nvSpPr>
        <p:spPr bwMode="auto">
          <a:xfrm>
            <a:off x="552450" y="6216650"/>
            <a:ext cx="84185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/>
              <a:t> </a:t>
            </a:r>
            <a:r>
              <a:rPr lang="en-US" altLang="en-US" b="1"/>
              <a:t>Eliminative Materialist:</a:t>
            </a:r>
            <a:r>
              <a:rPr lang="en-US" altLang="en-US"/>
              <a:t> Model of the experience that does not exist, is not even experienced to exist, but only </a:t>
            </a:r>
            <a:r>
              <a:rPr lang="en-US" altLang="en-US" b="1" i="1">
                <a:solidFill>
                  <a:srgbClr val="FF00FF"/>
                </a:solidFill>
              </a:rPr>
              <a:t>seems</a:t>
            </a:r>
            <a:r>
              <a:rPr lang="en-US" altLang="en-US"/>
              <a:t> to be experienced to exist</a:t>
            </a:r>
          </a:p>
        </p:txBody>
      </p:sp>
      <p:pic>
        <p:nvPicPr>
          <p:cNvPr id="190477" name="Picture 13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1040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5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04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0477"/>
                </p:tgtEl>
              </p:cMediaNode>
            </p:audio>
          </p:childTnLst>
        </p:cTn>
      </p:par>
    </p:tnLst>
    <p:bldLst>
      <p:bldP spid="190470" grpId="0"/>
      <p:bldP spid="190471" grpId="0"/>
      <p:bldP spid="190472" grpId="0"/>
      <p:bldP spid="190473" grpId="0"/>
      <p:bldP spid="1904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 descr="Fig12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277938"/>
            <a:ext cx="3835400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458788" y="95250"/>
            <a:ext cx="8304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Modeling Visual Experience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382588" y="723900"/>
            <a:ext cx="75993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Once we acknowledge the existence of the spatial structure of experience, how can we model that experience in quantitative terms?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317500" y="4492625"/>
            <a:ext cx="7599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Diorama with explicit volumes and colored surfaces</a:t>
            </a:r>
          </a:p>
        </p:txBody>
      </p:sp>
      <p:sp>
        <p:nvSpPr>
          <p:cNvPr id="172042" name="Rectangle 10"/>
          <p:cNvSpPr>
            <a:spLocks noChangeArrowheads="1"/>
          </p:cNvSpPr>
          <p:nvPr/>
        </p:nvSpPr>
        <p:spPr bwMode="auto">
          <a:xfrm>
            <a:off x="317500" y="4987925"/>
            <a:ext cx="7599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Volumetric (voxel) model as used in medical MRI and CAT scan imagery</a:t>
            </a:r>
          </a:p>
        </p:txBody>
      </p:sp>
      <p:grpSp>
        <p:nvGrpSpPr>
          <p:cNvPr id="172079" name="Group 47"/>
          <p:cNvGrpSpPr>
            <a:grpSpLocks/>
          </p:cNvGrpSpPr>
          <p:nvPr/>
        </p:nvGrpSpPr>
        <p:grpSpPr bwMode="auto">
          <a:xfrm>
            <a:off x="2381250" y="1295400"/>
            <a:ext cx="2901950" cy="2660650"/>
            <a:chOff x="1740" y="328"/>
            <a:chExt cx="1828" cy="1676"/>
          </a:xfrm>
        </p:grpSpPr>
        <p:grpSp>
          <p:nvGrpSpPr>
            <p:cNvPr id="172056" name="Group 24"/>
            <p:cNvGrpSpPr>
              <a:grpSpLocks/>
            </p:cNvGrpSpPr>
            <p:nvPr/>
          </p:nvGrpSpPr>
          <p:grpSpPr bwMode="auto">
            <a:xfrm>
              <a:off x="1748" y="596"/>
              <a:ext cx="1816" cy="1396"/>
              <a:chOff x="1748" y="596"/>
              <a:chExt cx="1816" cy="1396"/>
            </a:xfrm>
          </p:grpSpPr>
          <p:sp>
            <p:nvSpPr>
              <p:cNvPr id="172043" name="Line 11"/>
              <p:cNvSpPr>
                <a:spLocks noChangeShapeType="1"/>
              </p:cNvSpPr>
              <p:nvPr/>
            </p:nvSpPr>
            <p:spPr bwMode="auto">
              <a:xfrm>
                <a:off x="1748" y="596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45" name="Freeform 13"/>
              <p:cNvSpPr>
                <a:spLocks/>
              </p:cNvSpPr>
              <p:nvPr/>
            </p:nvSpPr>
            <p:spPr bwMode="auto">
              <a:xfrm>
                <a:off x="1748" y="620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46" name="Freeform 14"/>
              <p:cNvSpPr>
                <a:spLocks/>
              </p:cNvSpPr>
              <p:nvPr/>
            </p:nvSpPr>
            <p:spPr bwMode="auto">
              <a:xfrm>
                <a:off x="1748" y="724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47" name="Freeform 15"/>
              <p:cNvSpPr>
                <a:spLocks/>
              </p:cNvSpPr>
              <p:nvPr/>
            </p:nvSpPr>
            <p:spPr bwMode="auto">
              <a:xfrm>
                <a:off x="1748" y="827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48" name="Freeform 16"/>
              <p:cNvSpPr>
                <a:spLocks/>
              </p:cNvSpPr>
              <p:nvPr/>
            </p:nvSpPr>
            <p:spPr bwMode="auto">
              <a:xfrm>
                <a:off x="1748" y="1026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49" name="Freeform 17"/>
              <p:cNvSpPr>
                <a:spLocks/>
              </p:cNvSpPr>
              <p:nvPr/>
            </p:nvSpPr>
            <p:spPr bwMode="auto">
              <a:xfrm>
                <a:off x="1748" y="927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50" name="Freeform 18"/>
              <p:cNvSpPr>
                <a:spLocks/>
              </p:cNvSpPr>
              <p:nvPr/>
            </p:nvSpPr>
            <p:spPr bwMode="auto">
              <a:xfrm>
                <a:off x="1748" y="1130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51" name="Freeform 19"/>
              <p:cNvSpPr>
                <a:spLocks/>
              </p:cNvSpPr>
              <p:nvPr/>
            </p:nvSpPr>
            <p:spPr bwMode="auto">
              <a:xfrm>
                <a:off x="1748" y="1246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52" name="Freeform 20"/>
              <p:cNvSpPr>
                <a:spLocks/>
              </p:cNvSpPr>
              <p:nvPr/>
            </p:nvSpPr>
            <p:spPr bwMode="auto">
              <a:xfrm>
                <a:off x="1748" y="1329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53" name="Freeform 21"/>
              <p:cNvSpPr>
                <a:spLocks/>
              </p:cNvSpPr>
              <p:nvPr/>
            </p:nvSpPr>
            <p:spPr bwMode="auto">
              <a:xfrm>
                <a:off x="1748" y="1405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54" name="Freeform 22"/>
              <p:cNvSpPr>
                <a:spLocks/>
              </p:cNvSpPr>
              <p:nvPr/>
            </p:nvSpPr>
            <p:spPr bwMode="auto">
              <a:xfrm>
                <a:off x="1748" y="1472"/>
                <a:ext cx="1816" cy="520"/>
              </a:xfrm>
              <a:custGeom>
                <a:avLst/>
                <a:gdLst>
                  <a:gd name="T0" fmla="*/ 0 w 1816"/>
                  <a:gd name="T1" fmla="*/ 232 h 520"/>
                  <a:gd name="T2" fmla="*/ 488 w 1816"/>
                  <a:gd name="T3" fmla="*/ 520 h 520"/>
                  <a:gd name="T4" fmla="*/ 1816 w 1816"/>
                  <a:gd name="T5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6" h="520">
                    <a:moveTo>
                      <a:pt x="0" y="232"/>
                    </a:moveTo>
                    <a:lnTo>
                      <a:pt x="488" y="520"/>
                    </a:lnTo>
                    <a:lnTo>
                      <a:pt x="181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2058" name="Freeform 26"/>
            <p:cNvSpPr>
              <a:spLocks/>
            </p:cNvSpPr>
            <p:nvPr/>
          </p:nvSpPr>
          <p:spPr bwMode="auto">
            <a:xfrm>
              <a:off x="1744" y="848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59" name="Freeform 27"/>
            <p:cNvSpPr>
              <a:spLocks/>
            </p:cNvSpPr>
            <p:nvPr/>
          </p:nvSpPr>
          <p:spPr bwMode="auto">
            <a:xfrm>
              <a:off x="1844" y="808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0" name="Freeform 28"/>
            <p:cNvSpPr>
              <a:spLocks/>
            </p:cNvSpPr>
            <p:nvPr/>
          </p:nvSpPr>
          <p:spPr bwMode="auto">
            <a:xfrm>
              <a:off x="1940" y="776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1" name="Freeform 29"/>
            <p:cNvSpPr>
              <a:spLocks/>
            </p:cNvSpPr>
            <p:nvPr/>
          </p:nvSpPr>
          <p:spPr bwMode="auto">
            <a:xfrm>
              <a:off x="2040" y="736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2" name="Freeform 30"/>
            <p:cNvSpPr>
              <a:spLocks/>
            </p:cNvSpPr>
            <p:nvPr/>
          </p:nvSpPr>
          <p:spPr bwMode="auto">
            <a:xfrm>
              <a:off x="2124" y="688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3" name="Freeform 31"/>
            <p:cNvSpPr>
              <a:spLocks/>
            </p:cNvSpPr>
            <p:nvPr/>
          </p:nvSpPr>
          <p:spPr bwMode="auto">
            <a:xfrm>
              <a:off x="2244" y="656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4" name="Freeform 32"/>
            <p:cNvSpPr>
              <a:spLocks/>
            </p:cNvSpPr>
            <p:nvPr/>
          </p:nvSpPr>
          <p:spPr bwMode="auto">
            <a:xfrm>
              <a:off x="2356" y="608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5" name="Freeform 33"/>
            <p:cNvSpPr>
              <a:spLocks/>
            </p:cNvSpPr>
            <p:nvPr/>
          </p:nvSpPr>
          <p:spPr bwMode="auto">
            <a:xfrm>
              <a:off x="2480" y="576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6" name="Freeform 34"/>
            <p:cNvSpPr>
              <a:spLocks/>
            </p:cNvSpPr>
            <p:nvPr/>
          </p:nvSpPr>
          <p:spPr bwMode="auto">
            <a:xfrm>
              <a:off x="2576" y="536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7" name="Freeform 35"/>
            <p:cNvSpPr>
              <a:spLocks/>
            </p:cNvSpPr>
            <p:nvPr/>
          </p:nvSpPr>
          <p:spPr bwMode="auto">
            <a:xfrm>
              <a:off x="2676" y="484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8" name="Freeform 36"/>
            <p:cNvSpPr>
              <a:spLocks/>
            </p:cNvSpPr>
            <p:nvPr/>
          </p:nvSpPr>
          <p:spPr bwMode="auto">
            <a:xfrm>
              <a:off x="2784" y="436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69" name="Freeform 37"/>
            <p:cNvSpPr>
              <a:spLocks/>
            </p:cNvSpPr>
            <p:nvPr/>
          </p:nvSpPr>
          <p:spPr bwMode="auto">
            <a:xfrm>
              <a:off x="2884" y="396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0" name="Freeform 38"/>
            <p:cNvSpPr>
              <a:spLocks/>
            </p:cNvSpPr>
            <p:nvPr/>
          </p:nvSpPr>
          <p:spPr bwMode="auto">
            <a:xfrm>
              <a:off x="2976" y="360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1" name="Freeform 39"/>
            <p:cNvSpPr>
              <a:spLocks/>
            </p:cNvSpPr>
            <p:nvPr/>
          </p:nvSpPr>
          <p:spPr bwMode="auto">
            <a:xfrm>
              <a:off x="3064" y="328"/>
              <a:ext cx="504" cy="1156"/>
            </a:xfrm>
            <a:custGeom>
              <a:avLst/>
              <a:gdLst>
                <a:gd name="T0" fmla="*/ 0 w 504"/>
                <a:gd name="T1" fmla="*/ 0 h 1156"/>
                <a:gd name="T2" fmla="*/ 500 w 504"/>
                <a:gd name="T3" fmla="*/ 296 h 1156"/>
                <a:gd name="T4" fmla="*/ 504 w 504"/>
                <a:gd name="T5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1156">
                  <a:moveTo>
                    <a:pt x="0" y="0"/>
                  </a:moveTo>
                  <a:lnTo>
                    <a:pt x="500" y="296"/>
                  </a:lnTo>
                  <a:lnTo>
                    <a:pt x="504" y="115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2" name="Freeform 40"/>
            <p:cNvSpPr>
              <a:spLocks/>
            </p:cNvSpPr>
            <p:nvPr/>
          </p:nvSpPr>
          <p:spPr bwMode="auto">
            <a:xfrm>
              <a:off x="2240" y="616"/>
              <a:ext cx="1320" cy="1376"/>
            </a:xfrm>
            <a:custGeom>
              <a:avLst/>
              <a:gdLst>
                <a:gd name="T0" fmla="*/ 8 w 1320"/>
                <a:gd name="T1" fmla="*/ 1376 h 1376"/>
                <a:gd name="T2" fmla="*/ 0 w 1320"/>
                <a:gd name="T3" fmla="*/ 520 h 1376"/>
                <a:gd name="T4" fmla="*/ 1320 w 1320"/>
                <a:gd name="T5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0" h="1376">
                  <a:moveTo>
                    <a:pt x="8" y="1376"/>
                  </a:moveTo>
                  <a:lnTo>
                    <a:pt x="0" y="520"/>
                  </a:lnTo>
                  <a:lnTo>
                    <a:pt x="132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3" name="Freeform 41"/>
            <p:cNvSpPr>
              <a:spLocks/>
            </p:cNvSpPr>
            <p:nvPr/>
          </p:nvSpPr>
          <p:spPr bwMode="auto">
            <a:xfrm>
              <a:off x="2160" y="572"/>
              <a:ext cx="1320" cy="1376"/>
            </a:xfrm>
            <a:custGeom>
              <a:avLst/>
              <a:gdLst>
                <a:gd name="T0" fmla="*/ 8 w 1320"/>
                <a:gd name="T1" fmla="*/ 1376 h 1376"/>
                <a:gd name="T2" fmla="*/ 0 w 1320"/>
                <a:gd name="T3" fmla="*/ 520 h 1376"/>
                <a:gd name="T4" fmla="*/ 1320 w 1320"/>
                <a:gd name="T5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0" h="1376">
                  <a:moveTo>
                    <a:pt x="8" y="1376"/>
                  </a:moveTo>
                  <a:lnTo>
                    <a:pt x="0" y="520"/>
                  </a:lnTo>
                  <a:lnTo>
                    <a:pt x="132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4" name="Freeform 42"/>
            <p:cNvSpPr>
              <a:spLocks/>
            </p:cNvSpPr>
            <p:nvPr/>
          </p:nvSpPr>
          <p:spPr bwMode="auto">
            <a:xfrm>
              <a:off x="2072" y="524"/>
              <a:ext cx="1320" cy="1376"/>
            </a:xfrm>
            <a:custGeom>
              <a:avLst/>
              <a:gdLst>
                <a:gd name="T0" fmla="*/ 8 w 1320"/>
                <a:gd name="T1" fmla="*/ 1376 h 1376"/>
                <a:gd name="T2" fmla="*/ 0 w 1320"/>
                <a:gd name="T3" fmla="*/ 520 h 1376"/>
                <a:gd name="T4" fmla="*/ 1320 w 1320"/>
                <a:gd name="T5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0" h="1376">
                  <a:moveTo>
                    <a:pt x="8" y="1376"/>
                  </a:moveTo>
                  <a:lnTo>
                    <a:pt x="0" y="520"/>
                  </a:lnTo>
                  <a:lnTo>
                    <a:pt x="132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5" name="Freeform 43"/>
            <p:cNvSpPr>
              <a:spLocks/>
            </p:cNvSpPr>
            <p:nvPr/>
          </p:nvSpPr>
          <p:spPr bwMode="auto">
            <a:xfrm>
              <a:off x="1988" y="476"/>
              <a:ext cx="1320" cy="1376"/>
            </a:xfrm>
            <a:custGeom>
              <a:avLst/>
              <a:gdLst>
                <a:gd name="T0" fmla="*/ 8 w 1320"/>
                <a:gd name="T1" fmla="*/ 1376 h 1376"/>
                <a:gd name="T2" fmla="*/ 0 w 1320"/>
                <a:gd name="T3" fmla="*/ 520 h 1376"/>
                <a:gd name="T4" fmla="*/ 1320 w 1320"/>
                <a:gd name="T5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0" h="1376">
                  <a:moveTo>
                    <a:pt x="8" y="1376"/>
                  </a:moveTo>
                  <a:lnTo>
                    <a:pt x="0" y="520"/>
                  </a:lnTo>
                  <a:lnTo>
                    <a:pt x="132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6" name="Freeform 44"/>
            <p:cNvSpPr>
              <a:spLocks/>
            </p:cNvSpPr>
            <p:nvPr/>
          </p:nvSpPr>
          <p:spPr bwMode="auto">
            <a:xfrm>
              <a:off x="1904" y="428"/>
              <a:ext cx="1320" cy="1376"/>
            </a:xfrm>
            <a:custGeom>
              <a:avLst/>
              <a:gdLst>
                <a:gd name="T0" fmla="*/ 8 w 1320"/>
                <a:gd name="T1" fmla="*/ 1376 h 1376"/>
                <a:gd name="T2" fmla="*/ 0 w 1320"/>
                <a:gd name="T3" fmla="*/ 520 h 1376"/>
                <a:gd name="T4" fmla="*/ 1320 w 1320"/>
                <a:gd name="T5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0" h="1376">
                  <a:moveTo>
                    <a:pt x="8" y="1376"/>
                  </a:moveTo>
                  <a:lnTo>
                    <a:pt x="0" y="520"/>
                  </a:lnTo>
                  <a:lnTo>
                    <a:pt x="132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7" name="Freeform 45"/>
            <p:cNvSpPr>
              <a:spLocks/>
            </p:cNvSpPr>
            <p:nvPr/>
          </p:nvSpPr>
          <p:spPr bwMode="auto">
            <a:xfrm>
              <a:off x="1824" y="384"/>
              <a:ext cx="1320" cy="1376"/>
            </a:xfrm>
            <a:custGeom>
              <a:avLst/>
              <a:gdLst>
                <a:gd name="T0" fmla="*/ 8 w 1320"/>
                <a:gd name="T1" fmla="*/ 1376 h 1376"/>
                <a:gd name="T2" fmla="*/ 0 w 1320"/>
                <a:gd name="T3" fmla="*/ 520 h 1376"/>
                <a:gd name="T4" fmla="*/ 1320 w 1320"/>
                <a:gd name="T5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0" h="1376">
                  <a:moveTo>
                    <a:pt x="8" y="1376"/>
                  </a:moveTo>
                  <a:lnTo>
                    <a:pt x="0" y="520"/>
                  </a:lnTo>
                  <a:lnTo>
                    <a:pt x="132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8" name="Freeform 46"/>
            <p:cNvSpPr>
              <a:spLocks/>
            </p:cNvSpPr>
            <p:nvPr/>
          </p:nvSpPr>
          <p:spPr bwMode="auto">
            <a:xfrm>
              <a:off x="1740" y="332"/>
              <a:ext cx="1320" cy="1376"/>
            </a:xfrm>
            <a:custGeom>
              <a:avLst/>
              <a:gdLst>
                <a:gd name="T0" fmla="*/ 8 w 1320"/>
                <a:gd name="T1" fmla="*/ 1376 h 1376"/>
                <a:gd name="T2" fmla="*/ 0 w 1320"/>
                <a:gd name="T3" fmla="*/ 520 h 1376"/>
                <a:gd name="T4" fmla="*/ 1320 w 1320"/>
                <a:gd name="T5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0" h="1376">
                  <a:moveTo>
                    <a:pt x="8" y="1376"/>
                  </a:moveTo>
                  <a:lnTo>
                    <a:pt x="0" y="520"/>
                  </a:lnTo>
                  <a:lnTo>
                    <a:pt x="132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2080" name="Text Box 48"/>
          <p:cNvSpPr txBox="1">
            <a:spLocks noChangeArrowheads="1"/>
          </p:cNvSpPr>
          <p:nvPr/>
        </p:nvSpPr>
        <p:spPr bwMode="auto">
          <a:xfrm>
            <a:off x="317500" y="5484813"/>
            <a:ext cx="669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There are many alternative ways to represent spatial information</a:t>
            </a:r>
          </a:p>
        </p:txBody>
      </p:sp>
      <p:sp>
        <p:nvSpPr>
          <p:cNvPr id="172081" name="Text Box 49"/>
          <p:cNvSpPr txBox="1">
            <a:spLocks noChangeArrowheads="1"/>
          </p:cNvSpPr>
          <p:nvPr/>
        </p:nvSpPr>
        <p:spPr bwMode="auto">
          <a:xfrm>
            <a:off x="317500" y="5956300"/>
            <a:ext cx="6307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Important distinction between </a:t>
            </a:r>
            <a:r>
              <a:rPr lang="en-US" altLang="en-US" sz="2000" b="1" i="1"/>
              <a:t>abstraction</a:t>
            </a:r>
            <a:r>
              <a:rPr lang="en-US" altLang="en-US"/>
              <a:t> and </a:t>
            </a:r>
            <a:r>
              <a:rPr lang="en-US" altLang="en-US" sz="2000" b="1" i="1"/>
              <a:t>reification</a:t>
            </a:r>
          </a:p>
        </p:txBody>
      </p:sp>
      <p:pic>
        <p:nvPicPr>
          <p:cNvPr id="172085" name="Picture 53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333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4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20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2085"/>
                </p:tgtEl>
              </p:cMediaNode>
            </p:audio>
          </p:childTnLst>
        </p:cTn>
      </p:par>
    </p:tnLst>
    <p:bldLst>
      <p:bldP spid="172041" grpId="0"/>
      <p:bldP spid="172042" grpId="0"/>
      <p:bldP spid="172080" grpId="0"/>
      <p:bldP spid="17208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2611438" y="13335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Abstraction v.s. Reification</a:t>
            </a:r>
          </a:p>
        </p:txBody>
      </p:sp>
      <p:pic>
        <p:nvPicPr>
          <p:cNvPr id="197635" name="Picture 3" descr="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04900"/>
            <a:ext cx="300355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636" name="Picture 4" descr="GaussianEqu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82750"/>
            <a:ext cx="3292475" cy="13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637" name="Rectangle 5"/>
          <p:cNvSpPr>
            <a:spLocks noChangeArrowheads="1"/>
          </p:cNvSpPr>
          <p:nvPr/>
        </p:nvSpPr>
        <p:spPr bwMode="auto">
          <a:xfrm>
            <a:off x="249238" y="533400"/>
            <a:ext cx="2093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Abstraction</a:t>
            </a:r>
          </a:p>
        </p:txBody>
      </p:sp>
      <p:sp>
        <p:nvSpPr>
          <p:cNvPr id="197638" name="AutoShape 6"/>
          <p:cNvSpPr>
            <a:spLocks noChangeArrowheads="1"/>
          </p:cNvSpPr>
          <p:nvPr/>
        </p:nvSpPr>
        <p:spPr bwMode="auto">
          <a:xfrm>
            <a:off x="4248150" y="22479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7650" name="Group 18"/>
          <p:cNvGrpSpPr>
            <a:grpSpLocks/>
          </p:cNvGrpSpPr>
          <p:nvPr/>
        </p:nvGrpSpPr>
        <p:grpSpPr bwMode="auto">
          <a:xfrm>
            <a:off x="279400" y="3584575"/>
            <a:ext cx="8672513" cy="2982913"/>
            <a:chOff x="176" y="2258"/>
            <a:chExt cx="5463" cy="1879"/>
          </a:xfrm>
        </p:grpSpPr>
        <p:sp>
          <p:nvSpPr>
            <p:cNvPr id="197641" name="Rectangle 9"/>
            <p:cNvSpPr>
              <a:spLocks noChangeArrowheads="1"/>
            </p:cNvSpPr>
            <p:nvPr/>
          </p:nvSpPr>
          <p:spPr bwMode="auto">
            <a:xfrm>
              <a:off x="176" y="2258"/>
              <a:ext cx="11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2400">
                  <a:solidFill>
                    <a:schemeClr val="tx2"/>
                  </a:solidFill>
                </a:rPr>
                <a:t>Reification</a:t>
              </a:r>
            </a:p>
          </p:txBody>
        </p:sp>
        <p:grpSp>
          <p:nvGrpSpPr>
            <p:cNvPr id="197648" name="Group 16"/>
            <p:cNvGrpSpPr>
              <a:grpSpLocks/>
            </p:cNvGrpSpPr>
            <p:nvPr/>
          </p:nvGrpSpPr>
          <p:grpSpPr bwMode="auto">
            <a:xfrm>
              <a:off x="488" y="2561"/>
              <a:ext cx="5151" cy="1576"/>
              <a:chOff x="488" y="2561"/>
              <a:chExt cx="5151" cy="1576"/>
            </a:xfrm>
          </p:grpSpPr>
          <p:pic>
            <p:nvPicPr>
              <p:cNvPr id="197640" name="Picture 8" descr="GaussianLoop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1" y="2779"/>
                <a:ext cx="2448" cy="1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7642" name="AutoShape 10"/>
              <p:cNvSpPr>
                <a:spLocks noChangeArrowheads="1"/>
              </p:cNvSpPr>
              <p:nvPr/>
            </p:nvSpPr>
            <p:spPr bwMode="auto">
              <a:xfrm flipH="1">
                <a:off x="2772" y="3300"/>
                <a:ext cx="615" cy="306"/>
              </a:xfrm>
              <a:prstGeom prst="rightArrow">
                <a:avLst>
                  <a:gd name="adj1" fmla="val 50000"/>
                  <a:gd name="adj2" fmla="val 50245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97643" name="Picture 11" descr="Gaussia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" y="2561"/>
                <a:ext cx="1892" cy="1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7644" name="Rectangle 12"/>
          <p:cNvSpPr>
            <a:spLocks noChangeArrowheads="1"/>
          </p:cNvSpPr>
          <p:nvPr/>
        </p:nvSpPr>
        <p:spPr bwMode="auto">
          <a:xfrm>
            <a:off x="666750" y="3790950"/>
            <a:ext cx="699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>
                <a:solidFill>
                  <a:schemeClr val="tx2"/>
                </a:solidFill>
              </a:rPr>
              <a:t> The equation is a compressed form</a:t>
            </a:r>
          </a:p>
        </p:txBody>
      </p:sp>
      <p:sp>
        <p:nvSpPr>
          <p:cNvPr id="197645" name="Rectangle 13"/>
          <p:cNvSpPr>
            <a:spLocks noChangeArrowheads="1"/>
          </p:cNvSpPr>
          <p:nvPr/>
        </p:nvSpPr>
        <p:spPr bwMode="auto">
          <a:xfrm>
            <a:off x="3938588" y="6135688"/>
            <a:ext cx="182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Array z[x,y]</a:t>
            </a:r>
          </a:p>
        </p:txBody>
      </p:sp>
      <p:sp>
        <p:nvSpPr>
          <p:cNvPr id="197646" name="Rectangle 14"/>
          <p:cNvSpPr>
            <a:spLocks noChangeArrowheads="1"/>
          </p:cNvSpPr>
          <p:nvPr/>
        </p:nvSpPr>
        <p:spPr bwMode="auto">
          <a:xfrm>
            <a:off x="666750" y="4832350"/>
            <a:ext cx="699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>
                <a:solidFill>
                  <a:schemeClr val="tx2"/>
                </a:solidFill>
              </a:rPr>
              <a:t> To create the pattern you have to </a:t>
            </a:r>
            <a:r>
              <a:rPr lang="en-US" altLang="en-US" b="1" i="1">
                <a:solidFill>
                  <a:schemeClr val="tx2"/>
                </a:solidFill>
              </a:rPr>
              <a:t>reify</a:t>
            </a:r>
            <a:r>
              <a:rPr lang="en-US" altLang="en-US">
                <a:solidFill>
                  <a:schemeClr val="tx2"/>
                </a:solidFill>
              </a:rPr>
              <a:t> the formula</a:t>
            </a:r>
          </a:p>
        </p:txBody>
      </p:sp>
      <p:sp>
        <p:nvSpPr>
          <p:cNvPr id="197647" name="Rectangle 15"/>
          <p:cNvSpPr>
            <a:spLocks noChangeArrowheads="1"/>
          </p:cNvSpPr>
          <p:nvPr/>
        </p:nvSpPr>
        <p:spPr bwMode="auto">
          <a:xfrm>
            <a:off x="666750" y="4311650"/>
            <a:ext cx="699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>
                <a:solidFill>
                  <a:schemeClr val="tx2"/>
                </a:solidFill>
              </a:rPr>
              <a:t> Not to be confused with the shape itself</a:t>
            </a:r>
          </a:p>
        </p:txBody>
      </p:sp>
      <p:pic>
        <p:nvPicPr>
          <p:cNvPr id="197654" name="Picture 22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413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4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76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7654"/>
                </p:tgtEl>
              </p:cMediaNode>
            </p:audio>
          </p:childTnLst>
        </p:cTn>
      </p:par>
    </p:tnLst>
    <p:bldLst>
      <p:bldP spid="197644" grpId="0"/>
      <p:bldP spid="197644" grpId="1"/>
      <p:bldP spid="197645" grpId="0"/>
      <p:bldP spid="197646" grpId="0"/>
      <p:bldP spid="197646" grpId="1"/>
      <p:bldP spid="197647" grpId="0"/>
      <p:bldP spid="19764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7" name="Rectangle 5"/>
          <p:cNvSpPr>
            <a:spLocks noChangeArrowheads="1"/>
          </p:cNvSpPr>
          <p:nvPr/>
        </p:nvSpPr>
        <p:spPr bwMode="auto">
          <a:xfrm>
            <a:off x="3182938" y="228600"/>
            <a:ext cx="3389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Information Theory</a:t>
            </a:r>
          </a:p>
        </p:txBody>
      </p:sp>
      <p:pic>
        <p:nvPicPr>
          <p:cNvPr id="151568" name="Picture 16" descr="Compressed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24050"/>
            <a:ext cx="973138" cy="9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6" name="Picture 24" descr="Hertzmann-RiceQu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390650"/>
            <a:ext cx="2765425" cy="20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7" name="Picture 25" descr="Compressed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2025650"/>
            <a:ext cx="89535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587" name="Group 35"/>
          <p:cNvGrpSpPr>
            <a:grpSpLocks/>
          </p:cNvGrpSpPr>
          <p:nvPr/>
        </p:nvGrpSpPr>
        <p:grpSpPr bwMode="auto">
          <a:xfrm>
            <a:off x="3619500" y="1524000"/>
            <a:ext cx="3186113" cy="847725"/>
            <a:chOff x="2196" y="540"/>
            <a:chExt cx="2007" cy="534"/>
          </a:xfrm>
        </p:grpSpPr>
        <p:sp>
          <p:nvSpPr>
            <p:cNvPr id="151580" name="Rectangle 28"/>
            <p:cNvSpPr>
              <a:spLocks noChangeArrowheads="1"/>
            </p:cNvSpPr>
            <p:nvPr/>
          </p:nvSpPr>
          <p:spPr bwMode="auto">
            <a:xfrm>
              <a:off x="2401" y="684"/>
              <a:ext cx="1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>
                  <a:solidFill>
                    <a:schemeClr val="tx2"/>
                  </a:solidFill>
                </a:rPr>
                <a:t>Image compression </a:t>
              </a:r>
            </a:p>
          </p:txBody>
        </p:sp>
        <p:sp>
          <p:nvSpPr>
            <p:cNvPr id="151581" name="AutoShape 29"/>
            <p:cNvSpPr>
              <a:spLocks noChangeArrowheads="1"/>
            </p:cNvSpPr>
            <p:nvPr/>
          </p:nvSpPr>
          <p:spPr bwMode="auto">
            <a:xfrm>
              <a:off x="2196" y="540"/>
              <a:ext cx="2007" cy="534"/>
            </a:xfrm>
            <a:prstGeom prst="rightArrow">
              <a:avLst>
                <a:gd name="adj1" fmla="val 50000"/>
                <a:gd name="adj2" fmla="val 939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1591" name="Rectangle 39"/>
          <p:cNvSpPr>
            <a:spLocks noChangeArrowheads="1"/>
          </p:cNvSpPr>
          <p:nvPr/>
        </p:nvSpPr>
        <p:spPr bwMode="auto">
          <a:xfrm>
            <a:off x="496888" y="3695700"/>
            <a:ext cx="243681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Spatial image</a:t>
            </a:r>
          </a:p>
          <a:p>
            <a:pPr algn="l"/>
            <a:r>
              <a:rPr lang="en-US" altLang="en-US">
                <a:solidFill>
                  <a:schemeClr val="tx2"/>
                </a:solidFill>
              </a:rPr>
              <a:t>Reified</a:t>
            </a:r>
          </a:p>
          <a:p>
            <a:pPr algn="l"/>
            <a:r>
              <a:rPr lang="en-US" altLang="en-US">
                <a:solidFill>
                  <a:schemeClr val="tx2"/>
                </a:solidFill>
              </a:rPr>
              <a:t>High Redundancy</a:t>
            </a:r>
          </a:p>
          <a:p>
            <a:pPr algn="l"/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51592" name="Rectangle 40"/>
          <p:cNvSpPr>
            <a:spLocks noChangeArrowheads="1"/>
          </p:cNvSpPr>
          <p:nvPr/>
        </p:nvSpPr>
        <p:spPr bwMode="auto">
          <a:xfrm>
            <a:off x="6459538" y="3524250"/>
            <a:ext cx="243681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Compressed image</a:t>
            </a:r>
          </a:p>
          <a:p>
            <a:pPr algn="l"/>
            <a:r>
              <a:rPr lang="en-US" altLang="en-US">
                <a:solidFill>
                  <a:schemeClr val="tx2"/>
                </a:solidFill>
              </a:rPr>
              <a:t>Abstracted</a:t>
            </a:r>
          </a:p>
          <a:p>
            <a:pPr algn="l"/>
            <a:r>
              <a:rPr lang="en-US" altLang="en-US">
                <a:solidFill>
                  <a:schemeClr val="tx2"/>
                </a:solidFill>
              </a:rPr>
              <a:t>Low Redundancy</a:t>
            </a:r>
          </a:p>
          <a:p>
            <a:pPr algn="l"/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51595" name="Rectangle 43"/>
          <p:cNvSpPr>
            <a:spLocks noChangeArrowheads="1"/>
          </p:cNvSpPr>
          <p:nvPr/>
        </p:nvSpPr>
        <p:spPr bwMode="auto">
          <a:xfrm>
            <a:off x="230188" y="5257800"/>
            <a:ext cx="8837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>
                <a:solidFill>
                  <a:schemeClr val="tx2"/>
                </a:solidFill>
              </a:rPr>
              <a:t> The information saved in compression is implicit in the decompression algorithm</a:t>
            </a:r>
          </a:p>
        </p:txBody>
      </p:sp>
      <p:grpSp>
        <p:nvGrpSpPr>
          <p:cNvPr id="151600" name="Group 48"/>
          <p:cNvGrpSpPr>
            <a:grpSpLocks/>
          </p:cNvGrpSpPr>
          <p:nvPr/>
        </p:nvGrpSpPr>
        <p:grpSpPr bwMode="auto">
          <a:xfrm>
            <a:off x="230188" y="2533650"/>
            <a:ext cx="7713662" cy="2493963"/>
            <a:chOff x="145" y="1596"/>
            <a:chExt cx="4859" cy="1571"/>
          </a:xfrm>
        </p:grpSpPr>
        <p:grpSp>
          <p:nvGrpSpPr>
            <p:cNvPr id="151588" name="Group 36"/>
            <p:cNvGrpSpPr>
              <a:grpSpLocks/>
            </p:cNvGrpSpPr>
            <p:nvPr/>
          </p:nvGrpSpPr>
          <p:grpSpPr bwMode="auto">
            <a:xfrm>
              <a:off x="2184" y="1596"/>
              <a:ext cx="2040" cy="534"/>
              <a:chOff x="2220" y="2064"/>
              <a:chExt cx="2040" cy="534"/>
            </a:xfrm>
          </p:grpSpPr>
          <p:sp>
            <p:nvSpPr>
              <p:cNvPr id="151582" name="Rectangle 30"/>
              <p:cNvSpPr>
                <a:spLocks noChangeArrowheads="1"/>
              </p:cNvSpPr>
              <p:nvPr/>
            </p:nvSpPr>
            <p:spPr bwMode="auto">
              <a:xfrm>
                <a:off x="2425" y="2215"/>
                <a:ext cx="183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en-US">
                    <a:solidFill>
                      <a:schemeClr val="tx2"/>
                    </a:solidFill>
                  </a:rPr>
                  <a:t>Image </a:t>
                </a:r>
                <a:r>
                  <a:rPr lang="en-US" altLang="en-US" b="1">
                    <a:solidFill>
                      <a:schemeClr val="tx2"/>
                    </a:solidFill>
                  </a:rPr>
                  <a:t>DE</a:t>
                </a:r>
                <a:r>
                  <a:rPr lang="en-US" altLang="en-US">
                    <a:solidFill>
                      <a:schemeClr val="tx2"/>
                    </a:solidFill>
                  </a:rPr>
                  <a:t>compression </a:t>
                </a:r>
              </a:p>
            </p:txBody>
          </p:sp>
          <p:sp>
            <p:nvSpPr>
              <p:cNvPr id="151583" name="AutoShape 31"/>
              <p:cNvSpPr>
                <a:spLocks noChangeArrowheads="1"/>
              </p:cNvSpPr>
              <p:nvPr/>
            </p:nvSpPr>
            <p:spPr bwMode="auto">
              <a:xfrm flipH="1">
                <a:off x="2220" y="2064"/>
                <a:ext cx="2007" cy="534"/>
              </a:xfrm>
              <a:prstGeom prst="rightArrow">
                <a:avLst>
                  <a:gd name="adj1" fmla="val 50000"/>
                  <a:gd name="adj2" fmla="val 9396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596" name="Rectangle 44"/>
            <p:cNvSpPr>
              <a:spLocks noChangeArrowheads="1"/>
            </p:cNvSpPr>
            <p:nvPr/>
          </p:nvSpPr>
          <p:spPr bwMode="auto">
            <a:xfrm>
              <a:off x="145" y="2936"/>
              <a:ext cx="48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en-US">
                  <a:solidFill>
                    <a:schemeClr val="tx2"/>
                  </a:solidFill>
                </a:rPr>
                <a:t> Compressed code is useless without decompression algorithm</a:t>
              </a:r>
            </a:p>
          </p:txBody>
        </p:sp>
      </p:grpSp>
      <p:pic>
        <p:nvPicPr>
          <p:cNvPr id="151602" name="Picture 50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404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1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1602"/>
                </p:tgtEl>
              </p:cMediaNode>
            </p:audio>
          </p:childTnLst>
        </p:cTn>
      </p:par>
    </p:tnLst>
    <p:bldLst>
      <p:bldP spid="15159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5" name="Picture 9" descr="TableColo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09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866" name="Rectangle 10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Semantic Network</a:t>
            </a:r>
          </a:p>
        </p:txBody>
      </p:sp>
      <p:sp>
        <p:nvSpPr>
          <p:cNvPr id="121870" name="Oval 14"/>
          <p:cNvSpPr>
            <a:spLocks noChangeArrowheads="1"/>
          </p:cNvSpPr>
          <p:nvPr/>
        </p:nvSpPr>
        <p:spPr bwMode="auto">
          <a:xfrm>
            <a:off x="5829300" y="1306513"/>
            <a:ext cx="722313" cy="4238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corner</a:t>
            </a:r>
          </a:p>
        </p:txBody>
      </p:sp>
      <p:sp>
        <p:nvSpPr>
          <p:cNvPr id="121871" name="Oval 15"/>
          <p:cNvSpPr>
            <a:spLocks noChangeArrowheads="1"/>
          </p:cNvSpPr>
          <p:nvPr/>
        </p:nvSpPr>
        <p:spPr bwMode="auto">
          <a:xfrm>
            <a:off x="4875213" y="2374900"/>
            <a:ext cx="615950" cy="3222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wall</a:t>
            </a:r>
          </a:p>
        </p:txBody>
      </p:sp>
      <p:sp>
        <p:nvSpPr>
          <p:cNvPr id="121872" name="Oval 16"/>
          <p:cNvSpPr>
            <a:spLocks noChangeArrowheads="1"/>
          </p:cNvSpPr>
          <p:nvPr/>
        </p:nvSpPr>
        <p:spPr bwMode="auto">
          <a:xfrm>
            <a:off x="5613400" y="2357438"/>
            <a:ext cx="676275" cy="355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wall</a:t>
            </a:r>
          </a:p>
        </p:txBody>
      </p:sp>
      <p:sp>
        <p:nvSpPr>
          <p:cNvPr id="121873" name="Oval 17"/>
          <p:cNvSpPr>
            <a:spLocks noChangeArrowheads="1"/>
          </p:cNvSpPr>
          <p:nvPr/>
        </p:nvSpPr>
        <p:spPr bwMode="auto">
          <a:xfrm>
            <a:off x="6383338" y="2339975"/>
            <a:ext cx="598487" cy="3397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floor</a:t>
            </a:r>
          </a:p>
        </p:txBody>
      </p:sp>
      <p:cxnSp>
        <p:nvCxnSpPr>
          <p:cNvPr id="121874" name="AutoShape 18"/>
          <p:cNvCxnSpPr>
            <a:cxnSpLocks noChangeShapeType="1"/>
            <a:stCxn id="121870" idx="4"/>
            <a:endCxn id="121871" idx="0"/>
          </p:cNvCxnSpPr>
          <p:nvPr/>
        </p:nvCxnSpPr>
        <p:spPr bwMode="auto">
          <a:xfrm rot="5400000">
            <a:off x="5364163" y="1549400"/>
            <a:ext cx="644525" cy="1006475"/>
          </a:xfrm>
          <a:prstGeom prst="curvedConnector3">
            <a:avLst>
              <a:gd name="adj1" fmla="val 5789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875" name="AutoShape 19"/>
          <p:cNvCxnSpPr>
            <a:cxnSpLocks noChangeShapeType="1"/>
            <a:stCxn id="121870" idx="4"/>
            <a:endCxn id="121872" idx="0"/>
          </p:cNvCxnSpPr>
          <p:nvPr/>
        </p:nvCxnSpPr>
        <p:spPr bwMode="auto">
          <a:xfrm rot="5400000">
            <a:off x="5757069" y="1924844"/>
            <a:ext cx="627063" cy="23812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876" name="AutoShape 20"/>
          <p:cNvCxnSpPr>
            <a:cxnSpLocks noChangeShapeType="1"/>
            <a:stCxn id="121870" idx="4"/>
            <a:endCxn id="121873" idx="0"/>
          </p:cNvCxnSpPr>
          <p:nvPr/>
        </p:nvCxnSpPr>
        <p:spPr bwMode="auto">
          <a:xfrm rot="16200000" flipH="1">
            <a:off x="6130926" y="1789112"/>
            <a:ext cx="609600" cy="49212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877" name="Oval 21"/>
          <p:cNvSpPr>
            <a:spLocks noChangeArrowheads="1"/>
          </p:cNvSpPr>
          <p:nvPr/>
        </p:nvSpPr>
        <p:spPr bwMode="auto">
          <a:xfrm>
            <a:off x="7027863" y="2867025"/>
            <a:ext cx="739775" cy="439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table</a:t>
            </a:r>
          </a:p>
        </p:txBody>
      </p:sp>
      <p:sp>
        <p:nvSpPr>
          <p:cNvPr id="121878" name="Oval 22"/>
          <p:cNvSpPr>
            <a:spLocks noChangeArrowheads="1"/>
          </p:cNvSpPr>
          <p:nvPr/>
        </p:nvSpPr>
        <p:spPr bwMode="auto">
          <a:xfrm>
            <a:off x="8120063" y="3019425"/>
            <a:ext cx="661987" cy="4238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curtain</a:t>
            </a:r>
          </a:p>
        </p:txBody>
      </p:sp>
      <p:sp>
        <p:nvSpPr>
          <p:cNvPr id="121879" name="Rectangle 23"/>
          <p:cNvSpPr>
            <a:spLocks noChangeArrowheads="1"/>
          </p:cNvSpPr>
          <p:nvPr/>
        </p:nvSpPr>
        <p:spPr bwMode="auto">
          <a:xfrm>
            <a:off x="3890963" y="1425575"/>
            <a:ext cx="1276350" cy="35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composed of</a:t>
            </a:r>
          </a:p>
        </p:txBody>
      </p:sp>
      <p:sp>
        <p:nvSpPr>
          <p:cNvPr id="121880" name="Oval 24"/>
          <p:cNvSpPr>
            <a:spLocks noChangeArrowheads="1"/>
          </p:cNvSpPr>
          <p:nvPr/>
        </p:nvSpPr>
        <p:spPr bwMode="auto">
          <a:xfrm>
            <a:off x="3167063" y="2560638"/>
            <a:ext cx="1292225" cy="3063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baseboard</a:t>
            </a:r>
          </a:p>
        </p:txBody>
      </p:sp>
      <p:sp>
        <p:nvSpPr>
          <p:cNvPr id="121881" name="Oval 25"/>
          <p:cNvSpPr>
            <a:spLocks noChangeArrowheads="1"/>
          </p:cNvSpPr>
          <p:nvPr/>
        </p:nvSpPr>
        <p:spPr bwMode="auto">
          <a:xfrm>
            <a:off x="5983288" y="1849438"/>
            <a:ext cx="414337" cy="79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1882" name="AutoShape 26"/>
          <p:cNvCxnSpPr>
            <a:cxnSpLocks noChangeShapeType="1"/>
            <a:stCxn id="121879" idx="3"/>
            <a:endCxn id="121881" idx="2"/>
          </p:cNvCxnSpPr>
          <p:nvPr/>
        </p:nvCxnSpPr>
        <p:spPr bwMode="auto">
          <a:xfrm>
            <a:off x="5167313" y="1603375"/>
            <a:ext cx="815975" cy="2857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883" name="Rectangle 27"/>
          <p:cNvSpPr>
            <a:spLocks noChangeArrowheads="1"/>
          </p:cNvSpPr>
          <p:nvPr/>
        </p:nvSpPr>
        <p:spPr bwMode="auto">
          <a:xfrm>
            <a:off x="7335838" y="933450"/>
            <a:ext cx="1108075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contains</a:t>
            </a:r>
          </a:p>
        </p:txBody>
      </p:sp>
      <p:sp>
        <p:nvSpPr>
          <p:cNvPr id="121884" name="Oval 28"/>
          <p:cNvSpPr>
            <a:spLocks noChangeArrowheads="1"/>
          </p:cNvSpPr>
          <p:nvPr/>
        </p:nvSpPr>
        <p:spPr bwMode="auto">
          <a:xfrm rot="-1001955">
            <a:off x="6802438" y="1498600"/>
            <a:ext cx="374650" cy="206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1885" name="AutoShape 29"/>
          <p:cNvCxnSpPr>
            <a:cxnSpLocks noChangeShapeType="1"/>
            <a:stCxn id="121883" idx="2"/>
            <a:endCxn id="121884" idx="6"/>
          </p:cNvCxnSpPr>
          <p:nvPr/>
        </p:nvCxnSpPr>
        <p:spPr bwMode="auto">
          <a:xfrm rot="5400000">
            <a:off x="7376319" y="1029494"/>
            <a:ext cx="304800" cy="7223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886" name="AutoShape 30"/>
          <p:cNvCxnSpPr>
            <a:cxnSpLocks noChangeShapeType="1"/>
            <a:stCxn id="121870" idx="6"/>
            <a:endCxn id="121878" idx="0"/>
          </p:cNvCxnSpPr>
          <p:nvPr/>
        </p:nvCxnSpPr>
        <p:spPr bwMode="auto">
          <a:xfrm>
            <a:off x="6551613" y="1517650"/>
            <a:ext cx="1900237" cy="15017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887" name="AutoShape 31"/>
          <p:cNvCxnSpPr>
            <a:cxnSpLocks noChangeShapeType="1"/>
            <a:stCxn id="121870" idx="6"/>
            <a:endCxn id="121877" idx="0"/>
          </p:cNvCxnSpPr>
          <p:nvPr/>
        </p:nvCxnSpPr>
        <p:spPr bwMode="auto">
          <a:xfrm>
            <a:off x="6551613" y="1517650"/>
            <a:ext cx="846137" cy="13493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888" name="AutoShape 32"/>
          <p:cNvCxnSpPr>
            <a:cxnSpLocks noChangeShapeType="1"/>
            <a:stCxn id="121870" idx="4"/>
            <a:endCxn id="121880" idx="0"/>
          </p:cNvCxnSpPr>
          <p:nvPr/>
        </p:nvCxnSpPr>
        <p:spPr bwMode="auto">
          <a:xfrm rot="5400000">
            <a:off x="4586287" y="957263"/>
            <a:ext cx="830263" cy="237648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890" name="Oval 34"/>
          <p:cNvSpPr>
            <a:spLocks noChangeArrowheads="1"/>
          </p:cNvSpPr>
          <p:nvPr/>
        </p:nvSpPr>
        <p:spPr bwMode="auto">
          <a:xfrm>
            <a:off x="3706813" y="3001963"/>
            <a:ext cx="214312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2" name="Oval 36" descr="Wide upward diagonal"/>
          <p:cNvSpPr>
            <a:spLocks noChangeArrowheads="1"/>
          </p:cNvSpPr>
          <p:nvPr/>
        </p:nvSpPr>
        <p:spPr bwMode="auto">
          <a:xfrm>
            <a:off x="4044950" y="3578225"/>
            <a:ext cx="768350" cy="406400"/>
          </a:xfrm>
          <a:prstGeom prst="ellipse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Stripes   </a:t>
            </a:r>
          </a:p>
        </p:txBody>
      </p:sp>
      <p:sp>
        <p:nvSpPr>
          <p:cNvPr id="121893" name="Oval 37" descr="Dark vertical"/>
          <p:cNvSpPr>
            <a:spLocks noChangeArrowheads="1"/>
          </p:cNvSpPr>
          <p:nvPr/>
        </p:nvSpPr>
        <p:spPr bwMode="auto">
          <a:xfrm>
            <a:off x="4029075" y="4035425"/>
            <a:ext cx="784225" cy="423863"/>
          </a:xfrm>
          <a:prstGeom prst="ellipse">
            <a:avLst/>
          </a:prstGeom>
          <a:pattFill prst="dkVert">
            <a:fgClr>
              <a:schemeClr val="bg2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Vertical </a:t>
            </a:r>
          </a:p>
        </p:txBody>
      </p:sp>
      <p:sp>
        <p:nvSpPr>
          <p:cNvPr id="121894" name="Oval 38"/>
          <p:cNvSpPr>
            <a:spLocks noChangeArrowheads="1"/>
          </p:cNvSpPr>
          <p:nvPr/>
        </p:nvSpPr>
        <p:spPr bwMode="auto">
          <a:xfrm>
            <a:off x="4059238" y="4578350"/>
            <a:ext cx="723900" cy="322263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b="1">
                <a:solidFill>
                  <a:schemeClr val="bg1"/>
                </a:solidFill>
              </a:rPr>
              <a:t>blue</a:t>
            </a:r>
          </a:p>
        </p:txBody>
      </p:sp>
      <p:sp>
        <p:nvSpPr>
          <p:cNvPr id="121895" name="Oval 39"/>
          <p:cNvSpPr>
            <a:spLocks noChangeArrowheads="1"/>
          </p:cNvSpPr>
          <p:nvPr/>
        </p:nvSpPr>
        <p:spPr bwMode="auto">
          <a:xfrm>
            <a:off x="4059238" y="5019675"/>
            <a:ext cx="739775" cy="3381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white</a:t>
            </a:r>
          </a:p>
        </p:txBody>
      </p:sp>
      <p:sp>
        <p:nvSpPr>
          <p:cNvPr id="121896" name="Oval 40"/>
          <p:cNvSpPr>
            <a:spLocks noChangeArrowheads="1"/>
          </p:cNvSpPr>
          <p:nvPr/>
        </p:nvSpPr>
        <p:spPr bwMode="auto">
          <a:xfrm>
            <a:off x="6013450" y="3697288"/>
            <a:ext cx="738188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yellow</a:t>
            </a:r>
          </a:p>
        </p:txBody>
      </p:sp>
      <p:sp>
        <p:nvSpPr>
          <p:cNvPr id="121897" name="Oval 41"/>
          <p:cNvSpPr>
            <a:spLocks noChangeArrowheads="1"/>
          </p:cNvSpPr>
          <p:nvPr/>
        </p:nvSpPr>
        <p:spPr bwMode="auto">
          <a:xfrm>
            <a:off x="7874000" y="5443538"/>
            <a:ext cx="723900" cy="322262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b="1">
                <a:solidFill>
                  <a:schemeClr val="bg1"/>
                </a:solidFill>
              </a:rPr>
              <a:t>blue</a:t>
            </a:r>
          </a:p>
        </p:txBody>
      </p:sp>
      <p:sp>
        <p:nvSpPr>
          <p:cNvPr id="121898" name="Oval 42"/>
          <p:cNvSpPr>
            <a:spLocks noChangeArrowheads="1"/>
          </p:cNvSpPr>
          <p:nvPr/>
        </p:nvSpPr>
        <p:spPr bwMode="auto">
          <a:xfrm>
            <a:off x="7105650" y="3951288"/>
            <a:ext cx="738188" cy="45720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walnut</a:t>
            </a:r>
          </a:p>
        </p:txBody>
      </p:sp>
      <p:sp>
        <p:nvSpPr>
          <p:cNvPr id="121899" name="Oval 43" descr="Solid diamond"/>
          <p:cNvSpPr>
            <a:spLocks noChangeArrowheads="1"/>
          </p:cNvSpPr>
          <p:nvPr/>
        </p:nvSpPr>
        <p:spPr bwMode="auto">
          <a:xfrm>
            <a:off x="4305300" y="5443538"/>
            <a:ext cx="1677988" cy="542925"/>
          </a:xfrm>
          <a:prstGeom prst="ellipse">
            <a:avLst/>
          </a:prstGeom>
          <a:pattFill prst="solidDmnd">
            <a:fgClr>
              <a:srgbClr val="0033CC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b="1"/>
              <a:t>ornamental</a:t>
            </a:r>
          </a:p>
          <a:p>
            <a:r>
              <a:rPr lang="en-US" altLang="en-US" sz="1000" b="1"/>
              <a:t>pattern</a:t>
            </a:r>
          </a:p>
        </p:txBody>
      </p:sp>
      <p:cxnSp>
        <p:nvCxnSpPr>
          <p:cNvPr id="121900" name="AutoShape 44"/>
          <p:cNvCxnSpPr>
            <a:cxnSpLocks noChangeShapeType="1"/>
            <a:stCxn id="121871" idx="4"/>
            <a:endCxn id="121892" idx="6"/>
          </p:cNvCxnSpPr>
          <p:nvPr/>
        </p:nvCxnSpPr>
        <p:spPr bwMode="auto">
          <a:xfrm rot="5400000">
            <a:off x="4456113" y="3054350"/>
            <a:ext cx="1084262" cy="3698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01" name="AutoShape 45"/>
          <p:cNvCxnSpPr>
            <a:cxnSpLocks noChangeShapeType="1"/>
            <a:stCxn id="121871" idx="4"/>
            <a:endCxn id="121893" idx="6"/>
          </p:cNvCxnSpPr>
          <p:nvPr/>
        </p:nvCxnSpPr>
        <p:spPr bwMode="auto">
          <a:xfrm rot="5400000">
            <a:off x="4222750" y="3287713"/>
            <a:ext cx="1550987" cy="3698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02" name="AutoShape 46"/>
          <p:cNvCxnSpPr>
            <a:cxnSpLocks noChangeShapeType="1"/>
            <a:stCxn id="121871" idx="4"/>
            <a:endCxn id="121894" idx="6"/>
          </p:cNvCxnSpPr>
          <p:nvPr/>
        </p:nvCxnSpPr>
        <p:spPr bwMode="auto">
          <a:xfrm rot="5400000">
            <a:off x="3961607" y="3518694"/>
            <a:ext cx="2043112" cy="4000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03" name="AutoShape 47"/>
          <p:cNvCxnSpPr>
            <a:cxnSpLocks noChangeShapeType="1"/>
            <a:stCxn id="121871" idx="4"/>
            <a:endCxn id="121895" idx="6"/>
          </p:cNvCxnSpPr>
          <p:nvPr/>
        </p:nvCxnSpPr>
        <p:spPr bwMode="auto">
          <a:xfrm rot="5400000">
            <a:off x="3744913" y="3751263"/>
            <a:ext cx="2492375" cy="384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04" name="AutoShape 48"/>
          <p:cNvCxnSpPr>
            <a:cxnSpLocks noChangeShapeType="1"/>
            <a:stCxn id="121871" idx="4"/>
            <a:endCxn id="121899" idx="0"/>
          </p:cNvCxnSpPr>
          <p:nvPr/>
        </p:nvCxnSpPr>
        <p:spPr bwMode="auto">
          <a:xfrm rot="5400000">
            <a:off x="3790950" y="4051301"/>
            <a:ext cx="2746375" cy="381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05" name="AutoShape 49"/>
          <p:cNvCxnSpPr>
            <a:cxnSpLocks noChangeShapeType="1"/>
            <a:stCxn id="121872" idx="4"/>
            <a:endCxn id="121892" idx="6"/>
          </p:cNvCxnSpPr>
          <p:nvPr/>
        </p:nvCxnSpPr>
        <p:spPr bwMode="auto">
          <a:xfrm rot="5400000">
            <a:off x="4848225" y="2678113"/>
            <a:ext cx="1068387" cy="113823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06" name="AutoShape 50"/>
          <p:cNvCxnSpPr>
            <a:cxnSpLocks noChangeShapeType="1"/>
            <a:stCxn id="121872" idx="4"/>
            <a:endCxn id="121893" idx="6"/>
          </p:cNvCxnSpPr>
          <p:nvPr/>
        </p:nvCxnSpPr>
        <p:spPr bwMode="auto">
          <a:xfrm rot="5400000">
            <a:off x="4614863" y="2911475"/>
            <a:ext cx="1535112" cy="113823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07" name="AutoShape 51"/>
          <p:cNvCxnSpPr>
            <a:cxnSpLocks noChangeShapeType="1"/>
            <a:stCxn id="121872" idx="4"/>
            <a:endCxn id="121894" idx="6"/>
          </p:cNvCxnSpPr>
          <p:nvPr/>
        </p:nvCxnSpPr>
        <p:spPr bwMode="auto">
          <a:xfrm rot="5400000">
            <a:off x="4353719" y="3142457"/>
            <a:ext cx="2027237" cy="1168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08" name="AutoShape 52"/>
          <p:cNvCxnSpPr>
            <a:cxnSpLocks noChangeShapeType="1"/>
            <a:stCxn id="121872" idx="4"/>
            <a:endCxn id="121895" idx="6"/>
          </p:cNvCxnSpPr>
          <p:nvPr/>
        </p:nvCxnSpPr>
        <p:spPr bwMode="auto">
          <a:xfrm rot="5400000">
            <a:off x="4137026" y="3375025"/>
            <a:ext cx="2476500" cy="11525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09" name="AutoShape 53"/>
          <p:cNvCxnSpPr>
            <a:cxnSpLocks noChangeShapeType="1"/>
            <a:stCxn id="121872" idx="4"/>
            <a:endCxn id="121899" idx="0"/>
          </p:cNvCxnSpPr>
          <p:nvPr/>
        </p:nvCxnSpPr>
        <p:spPr bwMode="auto">
          <a:xfrm rot="5400000">
            <a:off x="4183063" y="3675063"/>
            <a:ext cx="2730500" cy="806450"/>
          </a:xfrm>
          <a:prstGeom prst="curvedConnector3">
            <a:avLst>
              <a:gd name="adj1" fmla="val 5124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10" name="AutoShape 54"/>
          <p:cNvCxnSpPr>
            <a:cxnSpLocks noChangeShapeType="1"/>
            <a:stCxn id="121873" idx="4"/>
            <a:endCxn id="121896" idx="0"/>
          </p:cNvCxnSpPr>
          <p:nvPr/>
        </p:nvCxnSpPr>
        <p:spPr bwMode="auto">
          <a:xfrm rot="5400000">
            <a:off x="6023769" y="3039269"/>
            <a:ext cx="1017588" cy="2984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11" name="AutoShape 55"/>
          <p:cNvCxnSpPr>
            <a:cxnSpLocks noChangeShapeType="1"/>
            <a:stCxn id="121877" idx="4"/>
            <a:endCxn id="121914" idx="0"/>
          </p:cNvCxnSpPr>
          <p:nvPr/>
        </p:nvCxnSpPr>
        <p:spPr bwMode="auto">
          <a:xfrm rot="5400000">
            <a:off x="6393657" y="3642519"/>
            <a:ext cx="1339850" cy="668337"/>
          </a:xfrm>
          <a:prstGeom prst="curvedConnector3">
            <a:avLst>
              <a:gd name="adj1" fmla="val 27213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12" name="AutoShape 56"/>
          <p:cNvCxnSpPr>
            <a:cxnSpLocks noChangeShapeType="1"/>
            <a:stCxn id="121877" idx="4"/>
            <a:endCxn id="121898" idx="0"/>
          </p:cNvCxnSpPr>
          <p:nvPr/>
        </p:nvCxnSpPr>
        <p:spPr bwMode="auto">
          <a:xfrm rot="16200000" flipH="1">
            <a:off x="7113587" y="3590926"/>
            <a:ext cx="644525" cy="762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13" name="AutoShape 57"/>
          <p:cNvCxnSpPr>
            <a:cxnSpLocks noChangeShapeType="1"/>
            <a:stCxn id="121878" idx="4"/>
            <a:endCxn id="121897" idx="0"/>
          </p:cNvCxnSpPr>
          <p:nvPr/>
        </p:nvCxnSpPr>
        <p:spPr bwMode="auto">
          <a:xfrm rot="5400000">
            <a:off x="7343775" y="4335463"/>
            <a:ext cx="2000250" cy="2159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914" name="Oval 58"/>
          <p:cNvSpPr>
            <a:spLocks noChangeArrowheads="1"/>
          </p:cNvSpPr>
          <p:nvPr/>
        </p:nvSpPr>
        <p:spPr bwMode="auto">
          <a:xfrm>
            <a:off x="6183313" y="4646613"/>
            <a:ext cx="1090612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i="1"/>
              <a:t>cabriole</a:t>
            </a:r>
          </a:p>
        </p:txBody>
      </p:sp>
      <p:cxnSp>
        <p:nvCxnSpPr>
          <p:cNvPr id="121915" name="AutoShape 59"/>
          <p:cNvCxnSpPr>
            <a:cxnSpLocks noChangeShapeType="1"/>
            <a:stCxn id="121880" idx="4"/>
            <a:endCxn id="121895" idx="2"/>
          </p:cNvCxnSpPr>
          <p:nvPr/>
        </p:nvCxnSpPr>
        <p:spPr bwMode="auto">
          <a:xfrm rot="16200000" flipH="1">
            <a:off x="2774950" y="3905250"/>
            <a:ext cx="2322513" cy="24606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916" name="Rectangle 60"/>
          <p:cNvSpPr>
            <a:spLocks noChangeArrowheads="1"/>
          </p:cNvSpPr>
          <p:nvPr/>
        </p:nvSpPr>
        <p:spPr bwMode="auto">
          <a:xfrm>
            <a:off x="4075113" y="2933700"/>
            <a:ext cx="692150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pattern</a:t>
            </a:r>
          </a:p>
        </p:txBody>
      </p:sp>
      <p:sp>
        <p:nvSpPr>
          <p:cNvPr id="121917" name="Oval 61"/>
          <p:cNvSpPr>
            <a:spLocks noChangeArrowheads="1"/>
          </p:cNvSpPr>
          <p:nvPr/>
        </p:nvSpPr>
        <p:spPr bwMode="auto">
          <a:xfrm>
            <a:off x="5767388" y="2832100"/>
            <a:ext cx="354012" cy="130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1918" name="AutoShape 62"/>
          <p:cNvCxnSpPr>
            <a:cxnSpLocks noChangeShapeType="1"/>
            <a:stCxn id="121916" idx="3"/>
            <a:endCxn id="121917" idx="2"/>
          </p:cNvCxnSpPr>
          <p:nvPr/>
        </p:nvCxnSpPr>
        <p:spPr bwMode="auto">
          <a:xfrm flipV="1">
            <a:off x="4767263" y="2897188"/>
            <a:ext cx="1000125" cy="2063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919" name="Rectangle 63"/>
          <p:cNvSpPr>
            <a:spLocks noChangeArrowheads="1"/>
          </p:cNvSpPr>
          <p:nvPr/>
        </p:nvSpPr>
        <p:spPr bwMode="auto">
          <a:xfrm>
            <a:off x="5505450" y="4748213"/>
            <a:ext cx="5238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style</a:t>
            </a:r>
          </a:p>
        </p:txBody>
      </p:sp>
      <p:sp>
        <p:nvSpPr>
          <p:cNvPr id="121920" name="Oval 64"/>
          <p:cNvSpPr>
            <a:spLocks noChangeArrowheads="1"/>
          </p:cNvSpPr>
          <p:nvPr/>
        </p:nvSpPr>
        <p:spPr bwMode="auto">
          <a:xfrm>
            <a:off x="6659563" y="4205288"/>
            <a:ext cx="246062" cy="112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1921" name="AutoShape 65"/>
          <p:cNvCxnSpPr>
            <a:cxnSpLocks noChangeShapeType="1"/>
            <a:stCxn id="121919" idx="0"/>
            <a:endCxn id="121920" idx="2"/>
          </p:cNvCxnSpPr>
          <p:nvPr/>
        </p:nvCxnSpPr>
        <p:spPr bwMode="auto">
          <a:xfrm rot="16200000">
            <a:off x="5970588" y="4059238"/>
            <a:ext cx="485775" cy="892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922" name="Rectangle 66"/>
          <p:cNvSpPr>
            <a:spLocks noChangeArrowheads="1"/>
          </p:cNvSpPr>
          <p:nvPr/>
        </p:nvSpPr>
        <p:spPr bwMode="auto">
          <a:xfrm>
            <a:off x="6551613" y="3238500"/>
            <a:ext cx="5238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color</a:t>
            </a:r>
          </a:p>
        </p:txBody>
      </p:sp>
      <p:sp>
        <p:nvSpPr>
          <p:cNvPr id="121923" name="Oval 67"/>
          <p:cNvSpPr>
            <a:spLocks noChangeArrowheads="1"/>
          </p:cNvSpPr>
          <p:nvPr/>
        </p:nvSpPr>
        <p:spPr bwMode="auto">
          <a:xfrm>
            <a:off x="7305675" y="3578225"/>
            <a:ext cx="261938" cy="1476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1924" name="AutoShape 68"/>
          <p:cNvCxnSpPr>
            <a:cxnSpLocks noChangeShapeType="1"/>
            <a:stCxn id="121922" idx="3"/>
            <a:endCxn id="121923" idx="2"/>
          </p:cNvCxnSpPr>
          <p:nvPr/>
        </p:nvCxnSpPr>
        <p:spPr bwMode="auto">
          <a:xfrm>
            <a:off x="7075488" y="3408363"/>
            <a:ext cx="230187" cy="24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925" name="Oval 69"/>
          <p:cNvSpPr>
            <a:spLocks noChangeArrowheads="1"/>
          </p:cNvSpPr>
          <p:nvPr/>
        </p:nvSpPr>
        <p:spPr bwMode="auto">
          <a:xfrm>
            <a:off x="6721475" y="5613400"/>
            <a:ext cx="784225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wavy</a:t>
            </a:r>
          </a:p>
        </p:txBody>
      </p:sp>
      <p:sp>
        <p:nvSpPr>
          <p:cNvPr id="121926" name="Rectangle 70"/>
          <p:cNvSpPr>
            <a:spLocks noChangeArrowheads="1"/>
          </p:cNvSpPr>
          <p:nvPr/>
        </p:nvSpPr>
        <p:spPr bwMode="auto">
          <a:xfrm>
            <a:off x="5921375" y="5205413"/>
            <a:ext cx="630238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shape</a:t>
            </a:r>
          </a:p>
        </p:txBody>
      </p:sp>
      <p:sp>
        <p:nvSpPr>
          <p:cNvPr id="121927" name="Oval 71"/>
          <p:cNvSpPr>
            <a:spLocks noChangeArrowheads="1"/>
          </p:cNvSpPr>
          <p:nvPr/>
        </p:nvSpPr>
        <p:spPr bwMode="auto">
          <a:xfrm>
            <a:off x="7075488" y="5205413"/>
            <a:ext cx="168275" cy="1143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1928" name="AutoShape 72"/>
          <p:cNvCxnSpPr>
            <a:cxnSpLocks noChangeShapeType="1"/>
            <a:stCxn id="121926" idx="3"/>
            <a:endCxn id="121927" idx="2"/>
          </p:cNvCxnSpPr>
          <p:nvPr/>
        </p:nvCxnSpPr>
        <p:spPr bwMode="auto">
          <a:xfrm flipV="1">
            <a:off x="6551613" y="5262563"/>
            <a:ext cx="523875" cy="1127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929" name="Oval 73"/>
          <p:cNvSpPr>
            <a:spLocks noChangeArrowheads="1"/>
          </p:cNvSpPr>
          <p:nvPr/>
        </p:nvSpPr>
        <p:spPr bwMode="auto">
          <a:xfrm>
            <a:off x="8335963" y="3544888"/>
            <a:ext cx="200025" cy="130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1930" name="AutoShape 74"/>
          <p:cNvCxnSpPr>
            <a:cxnSpLocks noChangeShapeType="1"/>
            <a:stCxn id="121922" idx="3"/>
            <a:endCxn id="121929" idx="2"/>
          </p:cNvCxnSpPr>
          <p:nvPr/>
        </p:nvCxnSpPr>
        <p:spPr bwMode="auto">
          <a:xfrm>
            <a:off x="7075488" y="3408363"/>
            <a:ext cx="1260475" cy="2016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931" name="AutoShape 75"/>
          <p:cNvCxnSpPr>
            <a:cxnSpLocks noChangeShapeType="1"/>
            <a:stCxn id="121878" idx="4"/>
            <a:endCxn id="121925" idx="0"/>
          </p:cNvCxnSpPr>
          <p:nvPr/>
        </p:nvCxnSpPr>
        <p:spPr bwMode="auto">
          <a:xfrm rot="5400000">
            <a:off x="6697663" y="3859213"/>
            <a:ext cx="2170112" cy="13382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932" name="Rectangle 76"/>
          <p:cNvSpPr>
            <a:spLocks noChangeArrowheads="1"/>
          </p:cNvSpPr>
          <p:nvPr/>
        </p:nvSpPr>
        <p:spPr bwMode="auto">
          <a:xfrm>
            <a:off x="2876550" y="3008313"/>
            <a:ext cx="522288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color</a:t>
            </a:r>
          </a:p>
        </p:txBody>
      </p:sp>
      <p:cxnSp>
        <p:nvCxnSpPr>
          <p:cNvPr id="121933" name="AutoShape 77"/>
          <p:cNvCxnSpPr>
            <a:cxnSpLocks noChangeShapeType="1"/>
            <a:stCxn id="121932" idx="3"/>
          </p:cNvCxnSpPr>
          <p:nvPr/>
        </p:nvCxnSpPr>
        <p:spPr bwMode="auto">
          <a:xfrm flipV="1">
            <a:off x="3398838" y="3049588"/>
            <a:ext cx="307975" cy="128587"/>
          </a:xfrm>
          <a:prstGeom prst="curvedConnector3">
            <a:avLst>
              <a:gd name="adj1" fmla="val 494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934" name="Oval 78"/>
          <p:cNvSpPr>
            <a:spLocks noChangeArrowheads="1"/>
          </p:cNvSpPr>
          <p:nvPr/>
        </p:nvSpPr>
        <p:spPr bwMode="auto">
          <a:xfrm>
            <a:off x="6545263" y="2852738"/>
            <a:ext cx="246062" cy="112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1936" name="AutoShape 80"/>
          <p:cNvCxnSpPr>
            <a:cxnSpLocks noChangeShapeType="1"/>
            <a:stCxn id="121934" idx="6"/>
            <a:endCxn id="121922" idx="0"/>
          </p:cNvCxnSpPr>
          <p:nvPr/>
        </p:nvCxnSpPr>
        <p:spPr bwMode="auto">
          <a:xfrm>
            <a:off x="6791325" y="2909888"/>
            <a:ext cx="22225" cy="3286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1952" name="Picture 96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102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19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195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31" name="Rectangle 67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Semantic Network</a:t>
            </a:r>
          </a:p>
        </p:txBody>
      </p:sp>
      <p:grpSp>
        <p:nvGrpSpPr>
          <p:cNvPr id="139349" name="Group 85"/>
          <p:cNvGrpSpPr>
            <a:grpSpLocks/>
          </p:cNvGrpSpPr>
          <p:nvPr/>
        </p:nvGrpSpPr>
        <p:grpSpPr bwMode="auto">
          <a:xfrm>
            <a:off x="0" y="1306513"/>
            <a:ext cx="6551613" cy="5551487"/>
            <a:chOff x="0" y="823"/>
            <a:chExt cx="4127" cy="3497"/>
          </a:xfrm>
        </p:grpSpPr>
        <p:pic>
          <p:nvPicPr>
            <p:cNvPr id="139347" name="Picture 83" descr="Abstr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26"/>
              <a:ext cx="2303" cy="2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348" name="Oval 84"/>
            <p:cNvSpPr>
              <a:spLocks noChangeArrowheads="1"/>
            </p:cNvSpPr>
            <p:nvPr/>
          </p:nvSpPr>
          <p:spPr bwMode="auto">
            <a:xfrm>
              <a:off x="3672" y="823"/>
              <a:ext cx="455" cy="26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corner</a:t>
              </a:r>
            </a:p>
          </p:txBody>
        </p:sp>
      </p:grpSp>
      <p:grpSp>
        <p:nvGrpSpPr>
          <p:cNvPr id="139361" name="Group 97"/>
          <p:cNvGrpSpPr>
            <a:grpSpLocks/>
          </p:cNvGrpSpPr>
          <p:nvPr/>
        </p:nvGrpSpPr>
        <p:grpSpPr bwMode="auto">
          <a:xfrm>
            <a:off x="0" y="1425575"/>
            <a:ext cx="6981825" cy="5432425"/>
            <a:chOff x="0" y="898"/>
            <a:chExt cx="4398" cy="3422"/>
          </a:xfrm>
        </p:grpSpPr>
        <p:pic>
          <p:nvPicPr>
            <p:cNvPr id="139350" name="Picture 86" descr="Abstr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26"/>
              <a:ext cx="2303" cy="2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9351" name="Group 87"/>
            <p:cNvGrpSpPr>
              <a:grpSpLocks/>
            </p:cNvGrpSpPr>
            <p:nvPr/>
          </p:nvGrpSpPr>
          <p:grpSpPr bwMode="auto">
            <a:xfrm>
              <a:off x="2451" y="898"/>
              <a:ext cx="1947" cy="811"/>
              <a:chOff x="2451" y="898"/>
              <a:chExt cx="1947" cy="811"/>
            </a:xfrm>
          </p:grpSpPr>
          <p:sp>
            <p:nvSpPr>
              <p:cNvPr id="139352" name="Oval 88"/>
              <p:cNvSpPr>
                <a:spLocks noChangeArrowheads="1"/>
              </p:cNvSpPr>
              <p:nvPr/>
            </p:nvSpPr>
            <p:spPr bwMode="auto">
              <a:xfrm>
                <a:off x="3071" y="1496"/>
                <a:ext cx="388" cy="20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1000"/>
                  <a:t>wall</a:t>
                </a:r>
              </a:p>
            </p:txBody>
          </p:sp>
          <p:sp>
            <p:nvSpPr>
              <p:cNvPr id="139353" name="Oval 89"/>
              <p:cNvSpPr>
                <a:spLocks noChangeArrowheads="1"/>
              </p:cNvSpPr>
              <p:nvPr/>
            </p:nvSpPr>
            <p:spPr bwMode="auto">
              <a:xfrm>
                <a:off x="3536" y="1485"/>
                <a:ext cx="426" cy="22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1000"/>
                  <a:t>wall</a:t>
                </a:r>
              </a:p>
            </p:txBody>
          </p:sp>
          <p:sp>
            <p:nvSpPr>
              <p:cNvPr id="139354" name="Oval 90"/>
              <p:cNvSpPr>
                <a:spLocks noChangeArrowheads="1"/>
              </p:cNvSpPr>
              <p:nvPr/>
            </p:nvSpPr>
            <p:spPr bwMode="auto">
              <a:xfrm>
                <a:off x="4021" y="1474"/>
                <a:ext cx="377" cy="21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1000"/>
                  <a:t>floor</a:t>
                </a:r>
              </a:p>
            </p:txBody>
          </p:sp>
          <p:cxnSp>
            <p:nvCxnSpPr>
              <p:cNvPr id="139355" name="AutoShape 91"/>
              <p:cNvCxnSpPr>
                <a:cxnSpLocks noChangeShapeType="1"/>
                <a:endCxn id="139352" idx="0"/>
              </p:cNvCxnSpPr>
              <p:nvPr/>
            </p:nvCxnSpPr>
            <p:spPr bwMode="auto">
              <a:xfrm rot="5400000">
                <a:off x="3379" y="976"/>
                <a:ext cx="406" cy="634"/>
              </a:xfrm>
              <a:prstGeom prst="curvedConnector3">
                <a:avLst>
                  <a:gd name="adj1" fmla="val 57894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356" name="AutoShape 92"/>
              <p:cNvCxnSpPr>
                <a:cxnSpLocks noChangeShapeType="1"/>
                <a:endCxn id="139353" idx="0"/>
              </p:cNvCxnSpPr>
              <p:nvPr/>
            </p:nvCxnSpPr>
            <p:spPr bwMode="auto">
              <a:xfrm rot="5400000">
                <a:off x="3626" y="1213"/>
                <a:ext cx="395" cy="15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357" name="AutoShape 93"/>
              <p:cNvCxnSpPr>
                <a:cxnSpLocks noChangeShapeType="1"/>
                <a:endCxn id="139354" idx="0"/>
              </p:cNvCxnSpPr>
              <p:nvPr/>
            </p:nvCxnSpPr>
            <p:spPr bwMode="auto">
              <a:xfrm rot="16200000" flipH="1">
                <a:off x="3862" y="1127"/>
                <a:ext cx="384" cy="31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9358" name="Rectangle 94"/>
              <p:cNvSpPr>
                <a:spLocks noChangeArrowheads="1"/>
              </p:cNvSpPr>
              <p:nvPr/>
            </p:nvSpPr>
            <p:spPr bwMode="auto">
              <a:xfrm>
                <a:off x="2451" y="898"/>
                <a:ext cx="804" cy="2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1000"/>
                  <a:t>composed of</a:t>
                </a:r>
              </a:p>
            </p:txBody>
          </p:sp>
          <p:sp>
            <p:nvSpPr>
              <p:cNvPr id="139359" name="Oval 95"/>
              <p:cNvSpPr>
                <a:spLocks noChangeArrowheads="1"/>
              </p:cNvSpPr>
              <p:nvPr/>
            </p:nvSpPr>
            <p:spPr bwMode="auto">
              <a:xfrm>
                <a:off x="3769" y="1165"/>
                <a:ext cx="261" cy="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39360" name="AutoShape 96"/>
              <p:cNvCxnSpPr>
                <a:cxnSpLocks noChangeShapeType="1"/>
                <a:stCxn id="139358" idx="3"/>
                <a:endCxn id="139359" idx="2"/>
              </p:cNvCxnSpPr>
              <p:nvPr/>
            </p:nvCxnSpPr>
            <p:spPr bwMode="auto">
              <a:xfrm>
                <a:off x="3255" y="1010"/>
                <a:ext cx="514" cy="18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139362" name="Picture 98" descr="Abstr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6275"/>
            <a:ext cx="3656013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363" name="Group 99"/>
          <p:cNvGrpSpPr>
            <a:grpSpLocks/>
          </p:cNvGrpSpPr>
          <p:nvPr/>
        </p:nvGrpSpPr>
        <p:grpSpPr bwMode="auto">
          <a:xfrm>
            <a:off x="6551613" y="933450"/>
            <a:ext cx="2230437" cy="2509838"/>
            <a:chOff x="4127" y="588"/>
            <a:chExt cx="1405" cy="1581"/>
          </a:xfrm>
        </p:grpSpPr>
        <p:sp>
          <p:nvSpPr>
            <p:cNvPr id="139364" name="Oval 100"/>
            <p:cNvSpPr>
              <a:spLocks noChangeArrowheads="1"/>
            </p:cNvSpPr>
            <p:nvPr/>
          </p:nvSpPr>
          <p:spPr bwMode="auto">
            <a:xfrm>
              <a:off x="4427" y="1806"/>
              <a:ext cx="466" cy="2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table</a:t>
              </a:r>
            </a:p>
          </p:txBody>
        </p:sp>
        <p:sp>
          <p:nvSpPr>
            <p:cNvPr id="139365" name="Oval 101"/>
            <p:cNvSpPr>
              <a:spLocks noChangeArrowheads="1"/>
            </p:cNvSpPr>
            <p:nvPr/>
          </p:nvSpPr>
          <p:spPr bwMode="auto">
            <a:xfrm>
              <a:off x="5115" y="1902"/>
              <a:ext cx="417" cy="26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curtain</a:t>
              </a:r>
            </a:p>
          </p:txBody>
        </p:sp>
        <p:sp>
          <p:nvSpPr>
            <p:cNvPr id="139366" name="Rectangle 102"/>
            <p:cNvSpPr>
              <a:spLocks noChangeArrowheads="1"/>
            </p:cNvSpPr>
            <p:nvPr/>
          </p:nvSpPr>
          <p:spPr bwMode="auto">
            <a:xfrm>
              <a:off x="4621" y="588"/>
              <a:ext cx="69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contains</a:t>
              </a:r>
            </a:p>
          </p:txBody>
        </p:sp>
        <p:sp>
          <p:nvSpPr>
            <p:cNvPr id="139367" name="Oval 103"/>
            <p:cNvSpPr>
              <a:spLocks noChangeArrowheads="1"/>
            </p:cNvSpPr>
            <p:nvPr/>
          </p:nvSpPr>
          <p:spPr bwMode="auto">
            <a:xfrm rot="-1001955">
              <a:off x="4285" y="944"/>
              <a:ext cx="236" cy="13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9368" name="AutoShape 104"/>
            <p:cNvCxnSpPr>
              <a:cxnSpLocks noChangeShapeType="1"/>
              <a:stCxn id="139366" idx="2"/>
              <a:endCxn id="139367" idx="6"/>
            </p:cNvCxnSpPr>
            <p:nvPr/>
          </p:nvCxnSpPr>
          <p:spPr bwMode="auto">
            <a:xfrm rot="5400000">
              <a:off x="4647" y="648"/>
              <a:ext cx="192" cy="45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69" name="AutoShape 105"/>
            <p:cNvCxnSpPr>
              <a:cxnSpLocks noChangeShapeType="1"/>
              <a:endCxn id="139365" idx="0"/>
            </p:cNvCxnSpPr>
            <p:nvPr/>
          </p:nvCxnSpPr>
          <p:spPr bwMode="auto">
            <a:xfrm>
              <a:off x="4127" y="956"/>
              <a:ext cx="1197" cy="94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70" name="AutoShape 106"/>
            <p:cNvCxnSpPr>
              <a:cxnSpLocks noChangeShapeType="1"/>
              <a:endCxn id="139364" idx="0"/>
            </p:cNvCxnSpPr>
            <p:nvPr/>
          </p:nvCxnSpPr>
          <p:spPr bwMode="auto">
            <a:xfrm>
              <a:off x="4127" y="956"/>
              <a:ext cx="533" cy="85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9371" name="Picture 107" descr="Abstr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6275"/>
            <a:ext cx="3656013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372" name="Group 108"/>
          <p:cNvGrpSpPr>
            <a:grpSpLocks/>
          </p:cNvGrpSpPr>
          <p:nvPr/>
        </p:nvGrpSpPr>
        <p:grpSpPr bwMode="auto">
          <a:xfrm>
            <a:off x="4029075" y="2697163"/>
            <a:ext cx="2092325" cy="3289300"/>
            <a:chOff x="2538" y="1699"/>
            <a:chExt cx="1318" cy="2072"/>
          </a:xfrm>
        </p:grpSpPr>
        <p:sp>
          <p:nvSpPr>
            <p:cNvPr id="139373" name="Oval 109" descr="Wide upward diagonal"/>
            <p:cNvSpPr>
              <a:spLocks noChangeArrowheads="1"/>
            </p:cNvSpPr>
            <p:nvPr/>
          </p:nvSpPr>
          <p:spPr bwMode="auto">
            <a:xfrm>
              <a:off x="2548" y="2254"/>
              <a:ext cx="484" cy="256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Stripes   </a:t>
              </a:r>
            </a:p>
          </p:txBody>
        </p:sp>
        <p:sp>
          <p:nvSpPr>
            <p:cNvPr id="139374" name="Oval 110" descr="Dark vertical"/>
            <p:cNvSpPr>
              <a:spLocks noChangeArrowheads="1"/>
            </p:cNvSpPr>
            <p:nvPr/>
          </p:nvSpPr>
          <p:spPr bwMode="auto">
            <a:xfrm>
              <a:off x="2538" y="2542"/>
              <a:ext cx="494" cy="267"/>
            </a:xfrm>
            <a:prstGeom prst="ellipse">
              <a:avLst/>
            </a:prstGeom>
            <a:pattFill prst="dkVert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Vertical </a:t>
              </a:r>
            </a:p>
          </p:txBody>
        </p:sp>
        <p:sp>
          <p:nvSpPr>
            <p:cNvPr id="139375" name="Oval 111"/>
            <p:cNvSpPr>
              <a:spLocks noChangeArrowheads="1"/>
            </p:cNvSpPr>
            <p:nvPr/>
          </p:nvSpPr>
          <p:spPr bwMode="auto">
            <a:xfrm>
              <a:off x="2557" y="2884"/>
              <a:ext cx="456" cy="203"/>
            </a:xfrm>
            <a:prstGeom prst="ellipse">
              <a:avLst/>
            </a:prstGeom>
            <a:solidFill>
              <a:srgbClr val="02CEF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 b="1">
                  <a:solidFill>
                    <a:schemeClr val="bg1"/>
                  </a:solidFill>
                </a:rPr>
                <a:t>blue</a:t>
              </a:r>
            </a:p>
          </p:txBody>
        </p:sp>
        <p:sp>
          <p:nvSpPr>
            <p:cNvPr id="139376" name="Oval 112"/>
            <p:cNvSpPr>
              <a:spLocks noChangeArrowheads="1"/>
            </p:cNvSpPr>
            <p:nvPr/>
          </p:nvSpPr>
          <p:spPr bwMode="auto">
            <a:xfrm>
              <a:off x="2557" y="3162"/>
              <a:ext cx="466" cy="2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white</a:t>
              </a:r>
            </a:p>
          </p:txBody>
        </p:sp>
        <p:sp>
          <p:nvSpPr>
            <p:cNvPr id="139377" name="Oval 113" descr="Solid diamond"/>
            <p:cNvSpPr>
              <a:spLocks noChangeArrowheads="1"/>
            </p:cNvSpPr>
            <p:nvPr/>
          </p:nvSpPr>
          <p:spPr bwMode="auto">
            <a:xfrm>
              <a:off x="2712" y="3429"/>
              <a:ext cx="1057" cy="342"/>
            </a:xfrm>
            <a:prstGeom prst="ellipse">
              <a:avLst/>
            </a:prstGeom>
            <a:pattFill prst="solidDmnd">
              <a:fgClr>
                <a:srgbClr val="0033CC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 b="1"/>
                <a:t>ornamental</a:t>
              </a:r>
            </a:p>
            <a:p>
              <a:r>
                <a:rPr lang="en-US" altLang="en-US" sz="1000" b="1"/>
                <a:t>pattern</a:t>
              </a:r>
            </a:p>
          </p:txBody>
        </p:sp>
        <p:cxnSp>
          <p:nvCxnSpPr>
            <p:cNvPr id="139378" name="AutoShape 114"/>
            <p:cNvCxnSpPr>
              <a:cxnSpLocks noChangeShapeType="1"/>
              <a:endCxn id="139373" idx="6"/>
            </p:cNvCxnSpPr>
            <p:nvPr/>
          </p:nvCxnSpPr>
          <p:spPr bwMode="auto">
            <a:xfrm rot="5400000">
              <a:off x="2807" y="1924"/>
              <a:ext cx="683" cy="23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79" name="AutoShape 115"/>
            <p:cNvCxnSpPr>
              <a:cxnSpLocks noChangeShapeType="1"/>
              <a:endCxn id="139374" idx="6"/>
            </p:cNvCxnSpPr>
            <p:nvPr/>
          </p:nvCxnSpPr>
          <p:spPr bwMode="auto">
            <a:xfrm rot="5400000">
              <a:off x="2660" y="2071"/>
              <a:ext cx="977" cy="23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80" name="AutoShape 116"/>
            <p:cNvCxnSpPr>
              <a:cxnSpLocks noChangeShapeType="1"/>
              <a:endCxn id="139375" idx="6"/>
            </p:cNvCxnSpPr>
            <p:nvPr/>
          </p:nvCxnSpPr>
          <p:spPr bwMode="auto">
            <a:xfrm rot="5400000">
              <a:off x="2495" y="2217"/>
              <a:ext cx="1287" cy="25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81" name="AutoShape 117"/>
            <p:cNvCxnSpPr>
              <a:cxnSpLocks noChangeShapeType="1"/>
              <a:endCxn id="139376" idx="6"/>
            </p:cNvCxnSpPr>
            <p:nvPr/>
          </p:nvCxnSpPr>
          <p:spPr bwMode="auto">
            <a:xfrm rot="5400000">
              <a:off x="2359" y="2363"/>
              <a:ext cx="1570" cy="24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82" name="AutoShape 118"/>
            <p:cNvCxnSpPr>
              <a:cxnSpLocks noChangeShapeType="1"/>
              <a:endCxn id="139377" idx="0"/>
            </p:cNvCxnSpPr>
            <p:nvPr/>
          </p:nvCxnSpPr>
          <p:spPr bwMode="auto">
            <a:xfrm rot="5400000">
              <a:off x="2388" y="2552"/>
              <a:ext cx="1730" cy="2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83" name="AutoShape 119"/>
            <p:cNvCxnSpPr>
              <a:cxnSpLocks noChangeShapeType="1"/>
              <a:endCxn id="139373" idx="6"/>
            </p:cNvCxnSpPr>
            <p:nvPr/>
          </p:nvCxnSpPr>
          <p:spPr bwMode="auto">
            <a:xfrm rot="5400000">
              <a:off x="3054" y="1687"/>
              <a:ext cx="673" cy="71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84" name="AutoShape 120"/>
            <p:cNvCxnSpPr>
              <a:cxnSpLocks noChangeShapeType="1"/>
              <a:endCxn id="139374" idx="6"/>
            </p:cNvCxnSpPr>
            <p:nvPr/>
          </p:nvCxnSpPr>
          <p:spPr bwMode="auto">
            <a:xfrm rot="5400000">
              <a:off x="2907" y="1834"/>
              <a:ext cx="967" cy="71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85" name="AutoShape 121"/>
            <p:cNvCxnSpPr>
              <a:cxnSpLocks noChangeShapeType="1"/>
              <a:endCxn id="139375" idx="6"/>
            </p:cNvCxnSpPr>
            <p:nvPr/>
          </p:nvCxnSpPr>
          <p:spPr bwMode="auto">
            <a:xfrm rot="5400000">
              <a:off x="2742" y="1980"/>
              <a:ext cx="1277" cy="73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86" name="AutoShape 122"/>
            <p:cNvCxnSpPr>
              <a:cxnSpLocks noChangeShapeType="1"/>
              <a:endCxn id="139376" idx="6"/>
            </p:cNvCxnSpPr>
            <p:nvPr/>
          </p:nvCxnSpPr>
          <p:spPr bwMode="auto">
            <a:xfrm rot="5400000">
              <a:off x="2606" y="2126"/>
              <a:ext cx="1560" cy="72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387" name="AutoShape 123"/>
            <p:cNvCxnSpPr>
              <a:cxnSpLocks noChangeShapeType="1"/>
              <a:endCxn id="139377" idx="0"/>
            </p:cNvCxnSpPr>
            <p:nvPr/>
          </p:nvCxnSpPr>
          <p:spPr bwMode="auto">
            <a:xfrm rot="5400000">
              <a:off x="2635" y="2315"/>
              <a:ext cx="1720" cy="508"/>
            </a:xfrm>
            <a:prstGeom prst="curvedConnector3">
              <a:avLst>
                <a:gd name="adj1" fmla="val 5124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388" name="Rectangle 124"/>
            <p:cNvSpPr>
              <a:spLocks noChangeArrowheads="1"/>
            </p:cNvSpPr>
            <p:nvPr/>
          </p:nvSpPr>
          <p:spPr bwMode="auto">
            <a:xfrm>
              <a:off x="2567" y="1848"/>
              <a:ext cx="436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pattern</a:t>
              </a:r>
            </a:p>
          </p:txBody>
        </p:sp>
        <p:sp>
          <p:nvSpPr>
            <p:cNvPr id="139389" name="Oval 125"/>
            <p:cNvSpPr>
              <a:spLocks noChangeArrowheads="1"/>
            </p:cNvSpPr>
            <p:nvPr/>
          </p:nvSpPr>
          <p:spPr bwMode="auto">
            <a:xfrm>
              <a:off x="3633" y="1784"/>
              <a:ext cx="223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9390" name="AutoShape 126"/>
            <p:cNvCxnSpPr>
              <a:cxnSpLocks noChangeShapeType="1"/>
              <a:stCxn id="139388" idx="3"/>
              <a:endCxn id="139389" idx="2"/>
            </p:cNvCxnSpPr>
            <p:nvPr/>
          </p:nvCxnSpPr>
          <p:spPr bwMode="auto">
            <a:xfrm flipV="1">
              <a:off x="3003" y="1825"/>
              <a:ext cx="630" cy="1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391" name="Oval 127"/>
            <p:cNvSpPr>
              <a:spLocks noChangeArrowheads="1"/>
            </p:cNvSpPr>
            <p:nvPr/>
          </p:nvSpPr>
          <p:spPr bwMode="auto">
            <a:xfrm>
              <a:off x="3153" y="1760"/>
              <a:ext cx="223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9392" name="AutoShape 128"/>
            <p:cNvCxnSpPr>
              <a:cxnSpLocks noChangeShapeType="1"/>
              <a:endCxn id="139391" idx="2"/>
            </p:cNvCxnSpPr>
            <p:nvPr/>
          </p:nvCxnSpPr>
          <p:spPr bwMode="auto">
            <a:xfrm flipV="1">
              <a:off x="3003" y="1801"/>
              <a:ext cx="150" cy="15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9393" name="Picture 129" descr="Abstr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6275"/>
            <a:ext cx="3656013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404" name="Group 140"/>
          <p:cNvGrpSpPr>
            <a:grpSpLocks/>
          </p:cNvGrpSpPr>
          <p:nvPr/>
        </p:nvGrpSpPr>
        <p:grpSpPr bwMode="auto">
          <a:xfrm>
            <a:off x="5921375" y="3238500"/>
            <a:ext cx="2676525" cy="2781300"/>
            <a:chOff x="3730" y="2040"/>
            <a:chExt cx="1686" cy="1752"/>
          </a:xfrm>
        </p:grpSpPr>
        <p:sp>
          <p:nvSpPr>
            <p:cNvPr id="139405" name="Rectangle 141"/>
            <p:cNvSpPr>
              <a:spLocks noChangeArrowheads="1"/>
            </p:cNvSpPr>
            <p:nvPr/>
          </p:nvSpPr>
          <p:spPr bwMode="auto">
            <a:xfrm>
              <a:off x="4127" y="2040"/>
              <a:ext cx="330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color</a:t>
              </a:r>
            </a:p>
          </p:txBody>
        </p:sp>
        <p:grpSp>
          <p:nvGrpSpPr>
            <p:cNvPr id="139406" name="Group 142"/>
            <p:cNvGrpSpPr>
              <a:grpSpLocks/>
            </p:cNvGrpSpPr>
            <p:nvPr/>
          </p:nvGrpSpPr>
          <p:grpSpPr bwMode="auto">
            <a:xfrm>
              <a:off x="3730" y="2147"/>
              <a:ext cx="1686" cy="1645"/>
              <a:chOff x="3730" y="2147"/>
              <a:chExt cx="1686" cy="1645"/>
            </a:xfrm>
          </p:grpSpPr>
          <p:sp>
            <p:nvSpPr>
              <p:cNvPr id="139407" name="Oval 143"/>
              <p:cNvSpPr>
                <a:spLocks noChangeArrowheads="1"/>
              </p:cNvSpPr>
              <p:nvPr/>
            </p:nvSpPr>
            <p:spPr bwMode="auto">
              <a:xfrm>
                <a:off x="4960" y="3429"/>
                <a:ext cx="456" cy="203"/>
              </a:xfrm>
              <a:prstGeom prst="ellipse">
                <a:avLst/>
              </a:prstGeom>
              <a:solidFill>
                <a:srgbClr val="00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1000" b="1">
                    <a:solidFill>
                      <a:schemeClr val="bg1"/>
                    </a:solidFill>
                  </a:rPr>
                  <a:t>blue</a:t>
                </a:r>
              </a:p>
            </p:txBody>
          </p:sp>
          <p:cxnSp>
            <p:nvCxnSpPr>
              <p:cNvPr id="139408" name="AutoShape 144"/>
              <p:cNvCxnSpPr>
                <a:cxnSpLocks noChangeShapeType="1"/>
                <a:endCxn id="139407" idx="0"/>
              </p:cNvCxnSpPr>
              <p:nvPr/>
            </p:nvCxnSpPr>
            <p:spPr bwMode="auto">
              <a:xfrm rot="5400000">
                <a:off x="4626" y="2731"/>
                <a:ext cx="1260" cy="136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9409" name="Oval 145"/>
              <p:cNvSpPr>
                <a:spLocks noChangeArrowheads="1"/>
              </p:cNvSpPr>
              <p:nvPr/>
            </p:nvSpPr>
            <p:spPr bwMode="auto">
              <a:xfrm>
                <a:off x="4234" y="3536"/>
                <a:ext cx="494" cy="25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1000"/>
                  <a:t>wavy</a:t>
                </a:r>
              </a:p>
            </p:txBody>
          </p:sp>
          <p:sp>
            <p:nvSpPr>
              <p:cNvPr id="139410" name="Rectangle 146"/>
              <p:cNvSpPr>
                <a:spLocks noChangeArrowheads="1"/>
              </p:cNvSpPr>
              <p:nvPr/>
            </p:nvSpPr>
            <p:spPr bwMode="auto">
              <a:xfrm>
                <a:off x="3730" y="3279"/>
                <a:ext cx="397" cy="2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1000"/>
                  <a:t>shape</a:t>
                </a:r>
              </a:p>
            </p:txBody>
          </p:sp>
          <p:sp>
            <p:nvSpPr>
              <p:cNvPr id="139411" name="Oval 147"/>
              <p:cNvSpPr>
                <a:spLocks noChangeArrowheads="1"/>
              </p:cNvSpPr>
              <p:nvPr/>
            </p:nvSpPr>
            <p:spPr bwMode="auto">
              <a:xfrm>
                <a:off x="4457" y="3279"/>
                <a:ext cx="106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39412" name="AutoShape 148"/>
              <p:cNvCxnSpPr>
                <a:cxnSpLocks noChangeShapeType="1"/>
                <a:stCxn id="139410" idx="3"/>
                <a:endCxn id="139411" idx="2"/>
              </p:cNvCxnSpPr>
              <p:nvPr/>
            </p:nvCxnSpPr>
            <p:spPr bwMode="auto">
              <a:xfrm flipV="1">
                <a:off x="4127" y="3315"/>
                <a:ext cx="330" cy="7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9413" name="Oval 149"/>
              <p:cNvSpPr>
                <a:spLocks noChangeArrowheads="1"/>
              </p:cNvSpPr>
              <p:nvPr/>
            </p:nvSpPr>
            <p:spPr bwMode="auto">
              <a:xfrm>
                <a:off x="5251" y="2233"/>
                <a:ext cx="126" cy="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39414" name="AutoShape 150"/>
              <p:cNvCxnSpPr>
                <a:cxnSpLocks noChangeShapeType="1"/>
                <a:stCxn id="139405" idx="3"/>
                <a:endCxn id="139413" idx="2"/>
              </p:cNvCxnSpPr>
              <p:nvPr/>
            </p:nvCxnSpPr>
            <p:spPr bwMode="auto">
              <a:xfrm>
                <a:off x="4457" y="2147"/>
                <a:ext cx="794" cy="127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415" name="AutoShape 151"/>
              <p:cNvCxnSpPr>
                <a:cxnSpLocks noChangeShapeType="1"/>
                <a:endCxn id="139409" idx="0"/>
              </p:cNvCxnSpPr>
              <p:nvPr/>
            </p:nvCxnSpPr>
            <p:spPr bwMode="auto">
              <a:xfrm rot="5400000">
                <a:off x="4219" y="2431"/>
                <a:ext cx="1367" cy="843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139416" name="Picture 152" descr="Abstr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6275"/>
            <a:ext cx="3656013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417" name="Group 153"/>
          <p:cNvGrpSpPr>
            <a:grpSpLocks/>
          </p:cNvGrpSpPr>
          <p:nvPr/>
        </p:nvGrpSpPr>
        <p:grpSpPr bwMode="auto">
          <a:xfrm>
            <a:off x="6013450" y="2679700"/>
            <a:ext cx="800100" cy="1474788"/>
            <a:chOff x="3788" y="1688"/>
            <a:chExt cx="504" cy="929"/>
          </a:xfrm>
        </p:grpSpPr>
        <p:sp>
          <p:nvSpPr>
            <p:cNvPr id="139418" name="Oval 154"/>
            <p:cNvSpPr>
              <a:spLocks noChangeArrowheads="1"/>
            </p:cNvSpPr>
            <p:nvPr/>
          </p:nvSpPr>
          <p:spPr bwMode="auto">
            <a:xfrm>
              <a:off x="3788" y="2329"/>
              <a:ext cx="465" cy="288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yellow</a:t>
              </a:r>
            </a:p>
          </p:txBody>
        </p:sp>
        <p:cxnSp>
          <p:nvCxnSpPr>
            <p:cNvPr id="139419" name="AutoShape 155"/>
            <p:cNvCxnSpPr>
              <a:cxnSpLocks noChangeShapeType="1"/>
              <a:endCxn id="139418" idx="0"/>
            </p:cNvCxnSpPr>
            <p:nvPr/>
          </p:nvCxnSpPr>
          <p:spPr bwMode="auto">
            <a:xfrm rot="5400000">
              <a:off x="3794" y="1915"/>
              <a:ext cx="641" cy="18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420" name="Oval 156"/>
            <p:cNvSpPr>
              <a:spLocks noChangeArrowheads="1"/>
            </p:cNvSpPr>
            <p:nvPr/>
          </p:nvSpPr>
          <p:spPr bwMode="auto">
            <a:xfrm>
              <a:off x="4123" y="1797"/>
              <a:ext cx="155" cy="7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9421" name="AutoShape 157"/>
            <p:cNvCxnSpPr>
              <a:cxnSpLocks noChangeShapeType="1"/>
              <a:stCxn id="139420" idx="6"/>
            </p:cNvCxnSpPr>
            <p:nvPr/>
          </p:nvCxnSpPr>
          <p:spPr bwMode="auto">
            <a:xfrm>
              <a:off x="4278" y="1833"/>
              <a:ext cx="14" cy="20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9422" name="Picture 158" descr="Abstr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6275"/>
            <a:ext cx="3656013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423" name="Group 159"/>
          <p:cNvGrpSpPr>
            <a:grpSpLocks/>
          </p:cNvGrpSpPr>
          <p:nvPr/>
        </p:nvGrpSpPr>
        <p:grpSpPr bwMode="auto">
          <a:xfrm>
            <a:off x="2876550" y="1730375"/>
            <a:ext cx="3313113" cy="3459163"/>
            <a:chOff x="1812" y="1090"/>
            <a:chExt cx="2087" cy="2179"/>
          </a:xfrm>
        </p:grpSpPr>
        <p:sp>
          <p:nvSpPr>
            <p:cNvPr id="139424" name="Oval 160"/>
            <p:cNvSpPr>
              <a:spLocks noChangeArrowheads="1"/>
            </p:cNvSpPr>
            <p:nvPr/>
          </p:nvSpPr>
          <p:spPr bwMode="auto">
            <a:xfrm>
              <a:off x="1995" y="1613"/>
              <a:ext cx="814" cy="1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baseboard</a:t>
              </a:r>
            </a:p>
          </p:txBody>
        </p:sp>
        <p:cxnSp>
          <p:nvCxnSpPr>
            <p:cNvPr id="139425" name="AutoShape 161"/>
            <p:cNvCxnSpPr>
              <a:cxnSpLocks noChangeShapeType="1"/>
              <a:endCxn id="139424" idx="0"/>
            </p:cNvCxnSpPr>
            <p:nvPr/>
          </p:nvCxnSpPr>
          <p:spPr bwMode="auto">
            <a:xfrm rot="5400000">
              <a:off x="2889" y="603"/>
              <a:ext cx="523" cy="149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426" name="AutoShape 162"/>
            <p:cNvCxnSpPr>
              <a:cxnSpLocks noChangeShapeType="1"/>
              <a:stCxn id="139424" idx="4"/>
            </p:cNvCxnSpPr>
            <p:nvPr/>
          </p:nvCxnSpPr>
          <p:spPr bwMode="auto">
            <a:xfrm rot="16200000" flipH="1">
              <a:off x="1748" y="2460"/>
              <a:ext cx="1463" cy="15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427" name="Rectangle 163"/>
            <p:cNvSpPr>
              <a:spLocks noChangeArrowheads="1"/>
            </p:cNvSpPr>
            <p:nvPr/>
          </p:nvSpPr>
          <p:spPr bwMode="auto">
            <a:xfrm>
              <a:off x="1812" y="1895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color</a:t>
              </a:r>
            </a:p>
          </p:txBody>
        </p:sp>
        <p:sp>
          <p:nvSpPr>
            <p:cNvPr id="139428" name="Oval 164"/>
            <p:cNvSpPr>
              <a:spLocks noChangeArrowheads="1"/>
            </p:cNvSpPr>
            <p:nvPr/>
          </p:nvSpPr>
          <p:spPr bwMode="auto">
            <a:xfrm>
              <a:off x="2335" y="1891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9429" name="AutoShape 165"/>
            <p:cNvCxnSpPr>
              <a:cxnSpLocks noChangeShapeType="1"/>
              <a:stCxn id="139427" idx="3"/>
              <a:endCxn id="139428" idx="2"/>
            </p:cNvCxnSpPr>
            <p:nvPr/>
          </p:nvCxnSpPr>
          <p:spPr bwMode="auto">
            <a:xfrm flipV="1">
              <a:off x="2141" y="1921"/>
              <a:ext cx="194" cy="81"/>
            </a:xfrm>
            <a:prstGeom prst="curvedConnector3">
              <a:avLst>
                <a:gd name="adj1" fmla="val 4948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9430" name="Picture 166" descr="Abstr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6275"/>
            <a:ext cx="3656013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431" name="Group 167"/>
          <p:cNvGrpSpPr>
            <a:grpSpLocks/>
          </p:cNvGrpSpPr>
          <p:nvPr/>
        </p:nvGrpSpPr>
        <p:grpSpPr bwMode="auto">
          <a:xfrm>
            <a:off x="7075488" y="3306763"/>
            <a:ext cx="768350" cy="1101725"/>
            <a:chOff x="4457" y="2083"/>
            <a:chExt cx="484" cy="694"/>
          </a:xfrm>
        </p:grpSpPr>
        <p:sp>
          <p:nvSpPr>
            <p:cNvPr id="139432" name="Oval 168"/>
            <p:cNvSpPr>
              <a:spLocks noChangeArrowheads="1"/>
            </p:cNvSpPr>
            <p:nvPr/>
          </p:nvSpPr>
          <p:spPr bwMode="auto">
            <a:xfrm>
              <a:off x="4476" y="2489"/>
              <a:ext cx="465" cy="288"/>
            </a:xfrm>
            <a:prstGeom prst="ellipse">
              <a:avLst/>
            </a:prstGeom>
            <a:solidFill>
              <a:srgbClr val="CC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walnut</a:t>
              </a:r>
            </a:p>
          </p:txBody>
        </p:sp>
        <p:cxnSp>
          <p:nvCxnSpPr>
            <p:cNvPr id="139433" name="AutoShape 169"/>
            <p:cNvCxnSpPr>
              <a:cxnSpLocks noChangeShapeType="1"/>
              <a:endCxn id="139432" idx="0"/>
            </p:cNvCxnSpPr>
            <p:nvPr/>
          </p:nvCxnSpPr>
          <p:spPr bwMode="auto">
            <a:xfrm rot="16200000" flipH="1">
              <a:off x="4481" y="2262"/>
              <a:ext cx="406" cy="4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434" name="Oval 170"/>
            <p:cNvSpPr>
              <a:spLocks noChangeArrowheads="1"/>
            </p:cNvSpPr>
            <p:nvPr/>
          </p:nvSpPr>
          <p:spPr bwMode="auto">
            <a:xfrm>
              <a:off x="4602" y="2254"/>
              <a:ext cx="165" cy="9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9435" name="AutoShape 171"/>
            <p:cNvCxnSpPr>
              <a:cxnSpLocks noChangeShapeType="1"/>
              <a:endCxn id="139434" idx="2"/>
            </p:cNvCxnSpPr>
            <p:nvPr/>
          </p:nvCxnSpPr>
          <p:spPr bwMode="auto">
            <a:xfrm>
              <a:off x="4457" y="2147"/>
              <a:ext cx="145" cy="15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9436" name="Picture 172" descr="Abstr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6275"/>
            <a:ext cx="3656013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437" name="Group 173"/>
          <p:cNvGrpSpPr>
            <a:grpSpLocks/>
          </p:cNvGrpSpPr>
          <p:nvPr/>
        </p:nvGrpSpPr>
        <p:grpSpPr bwMode="auto">
          <a:xfrm>
            <a:off x="5505450" y="3306763"/>
            <a:ext cx="1892300" cy="1781175"/>
            <a:chOff x="3468" y="2083"/>
            <a:chExt cx="1192" cy="1122"/>
          </a:xfrm>
        </p:grpSpPr>
        <p:cxnSp>
          <p:nvCxnSpPr>
            <p:cNvPr id="139438" name="AutoShape 174"/>
            <p:cNvCxnSpPr>
              <a:cxnSpLocks noChangeShapeType="1"/>
              <a:endCxn id="139439" idx="0"/>
            </p:cNvCxnSpPr>
            <p:nvPr/>
          </p:nvCxnSpPr>
          <p:spPr bwMode="auto">
            <a:xfrm rot="5400000">
              <a:off x="4028" y="2294"/>
              <a:ext cx="844" cy="421"/>
            </a:xfrm>
            <a:prstGeom prst="curvedConnector3">
              <a:avLst>
                <a:gd name="adj1" fmla="val 2721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439" name="Oval 175"/>
            <p:cNvSpPr>
              <a:spLocks noChangeArrowheads="1"/>
            </p:cNvSpPr>
            <p:nvPr/>
          </p:nvSpPr>
          <p:spPr bwMode="auto">
            <a:xfrm>
              <a:off x="3895" y="2927"/>
              <a:ext cx="687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 i="1"/>
                <a:t>cabriole</a:t>
              </a:r>
            </a:p>
          </p:txBody>
        </p:sp>
        <p:sp>
          <p:nvSpPr>
            <p:cNvPr id="139440" name="Rectangle 176"/>
            <p:cNvSpPr>
              <a:spLocks noChangeArrowheads="1"/>
            </p:cNvSpPr>
            <p:nvPr/>
          </p:nvSpPr>
          <p:spPr bwMode="auto">
            <a:xfrm>
              <a:off x="3468" y="2991"/>
              <a:ext cx="330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style</a:t>
              </a:r>
            </a:p>
          </p:txBody>
        </p:sp>
        <p:sp>
          <p:nvSpPr>
            <p:cNvPr id="139441" name="Oval 177"/>
            <p:cNvSpPr>
              <a:spLocks noChangeArrowheads="1"/>
            </p:cNvSpPr>
            <p:nvPr/>
          </p:nvSpPr>
          <p:spPr bwMode="auto">
            <a:xfrm>
              <a:off x="4195" y="2649"/>
              <a:ext cx="155" cy="7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9442" name="AutoShape 178"/>
            <p:cNvCxnSpPr>
              <a:cxnSpLocks noChangeShapeType="1"/>
              <a:stCxn id="139440" idx="0"/>
              <a:endCxn id="139441" idx="2"/>
            </p:cNvCxnSpPr>
            <p:nvPr/>
          </p:nvCxnSpPr>
          <p:spPr bwMode="auto">
            <a:xfrm rot="16200000">
              <a:off x="3761" y="2557"/>
              <a:ext cx="306" cy="56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9443" name="Picture 179" descr="Abstr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6275"/>
            <a:ext cx="3656013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455" name="Group 191"/>
          <p:cNvGrpSpPr>
            <a:grpSpLocks/>
          </p:cNvGrpSpPr>
          <p:nvPr/>
        </p:nvGrpSpPr>
        <p:grpSpPr bwMode="auto">
          <a:xfrm>
            <a:off x="7397750" y="3306763"/>
            <a:ext cx="1746250" cy="3284537"/>
            <a:chOff x="4660" y="2083"/>
            <a:chExt cx="1100" cy="2069"/>
          </a:xfrm>
        </p:grpSpPr>
        <p:sp>
          <p:nvSpPr>
            <p:cNvPr id="139456" name="Oval 192"/>
            <p:cNvSpPr>
              <a:spLocks noChangeArrowheads="1"/>
            </p:cNvSpPr>
            <p:nvPr/>
          </p:nvSpPr>
          <p:spPr bwMode="auto">
            <a:xfrm>
              <a:off x="5266" y="2900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drawer</a:t>
              </a:r>
            </a:p>
          </p:txBody>
        </p:sp>
        <p:cxnSp>
          <p:nvCxnSpPr>
            <p:cNvPr id="139457" name="AutoShape 193"/>
            <p:cNvCxnSpPr>
              <a:cxnSpLocks noChangeShapeType="1"/>
              <a:endCxn id="139456" idx="0"/>
            </p:cNvCxnSpPr>
            <p:nvPr/>
          </p:nvCxnSpPr>
          <p:spPr bwMode="auto">
            <a:xfrm rot="16200000" flipH="1">
              <a:off x="4678" y="2065"/>
              <a:ext cx="817" cy="853"/>
            </a:xfrm>
            <a:prstGeom prst="curvedConnector3">
              <a:avLst>
                <a:gd name="adj1" fmla="val 4994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458" name="Rectangle 194"/>
            <p:cNvSpPr>
              <a:spLocks noChangeArrowheads="1"/>
            </p:cNvSpPr>
            <p:nvPr/>
          </p:nvSpPr>
          <p:spPr bwMode="auto">
            <a:xfrm>
              <a:off x="5431" y="2339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Has a</a:t>
              </a:r>
            </a:p>
          </p:txBody>
        </p:sp>
        <p:sp>
          <p:nvSpPr>
            <p:cNvPr id="139459" name="Oval 195"/>
            <p:cNvSpPr>
              <a:spLocks noChangeArrowheads="1"/>
            </p:cNvSpPr>
            <p:nvPr/>
          </p:nvSpPr>
          <p:spPr bwMode="auto">
            <a:xfrm>
              <a:off x="5414" y="2695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9460" name="AutoShape 196"/>
            <p:cNvCxnSpPr>
              <a:cxnSpLocks noChangeShapeType="1"/>
              <a:stCxn id="139458" idx="2"/>
              <a:endCxn id="139459" idx="6"/>
            </p:cNvCxnSpPr>
            <p:nvPr/>
          </p:nvCxnSpPr>
          <p:spPr bwMode="auto">
            <a:xfrm rot="5400000">
              <a:off x="5487" y="2615"/>
              <a:ext cx="172" cy="4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461" name="Oval 197"/>
            <p:cNvSpPr>
              <a:spLocks noChangeArrowheads="1"/>
            </p:cNvSpPr>
            <p:nvPr/>
          </p:nvSpPr>
          <p:spPr bwMode="auto">
            <a:xfrm>
              <a:off x="4930" y="3896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Brass</a:t>
              </a:r>
            </a:p>
            <a:p>
              <a:r>
                <a:rPr lang="en-US" altLang="en-US" sz="1000"/>
                <a:t>handle</a:t>
              </a:r>
            </a:p>
          </p:txBody>
        </p:sp>
        <p:cxnSp>
          <p:nvCxnSpPr>
            <p:cNvPr id="139462" name="AutoShape 198"/>
            <p:cNvCxnSpPr>
              <a:cxnSpLocks noChangeShapeType="1"/>
              <a:stCxn id="139456" idx="4"/>
              <a:endCxn id="139461" idx="6"/>
            </p:cNvCxnSpPr>
            <p:nvPr/>
          </p:nvCxnSpPr>
          <p:spPr bwMode="auto">
            <a:xfrm rot="5400000">
              <a:off x="5035" y="3545"/>
              <a:ext cx="868" cy="8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463" name="Rectangle 199"/>
            <p:cNvSpPr>
              <a:spLocks noChangeArrowheads="1"/>
            </p:cNvSpPr>
            <p:nvPr/>
          </p:nvSpPr>
          <p:spPr bwMode="auto">
            <a:xfrm>
              <a:off x="5431" y="3230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With  a</a:t>
              </a:r>
            </a:p>
          </p:txBody>
        </p:sp>
        <p:sp>
          <p:nvSpPr>
            <p:cNvPr id="139464" name="Oval 200"/>
            <p:cNvSpPr>
              <a:spLocks noChangeArrowheads="1"/>
            </p:cNvSpPr>
            <p:nvPr/>
          </p:nvSpPr>
          <p:spPr bwMode="auto">
            <a:xfrm>
              <a:off x="5414" y="3691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9465" name="AutoShape 201"/>
            <p:cNvCxnSpPr>
              <a:cxnSpLocks noChangeShapeType="1"/>
              <a:stCxn id="139463" idx="2"/>
              <a:endCxn id="139464" idx="6"/>
            </p:cNvCxnSpPr>
            <p:nvPr/>
          </p:nvCxnSpPr>
          <p:spPr bwMode="auto">
            <a:xfrm rot="5400000">
              <a:off x="5434" y="3559"/>
              <a:ext cx="277" cy="4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9346" name="Picture 82" descr="TableColore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114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470" name="Picture 206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2934.WAV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3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94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93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93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393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393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394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394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394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394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394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394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1394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1394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1394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1394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1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9470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TableColor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6288"/>
            <a:ext cx="365760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03" name="Oval 3"/>
          <p:cNvSpPr>
            <a:spLocks noChangeArrowheads="1"/>
          </p:cNvSpPr>
          <p:nvPr/>
        </p:nvSpPr>
        <p:spPr bwMode="auto">
          <a:xfrm>
            <a:off x="5829300" y="1306513"/>
            <a:ext cx="722313" cy="4238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corner</a:t>
            </a:r>
          </a:p>
        </p:txBody>
      </p:sp>
      <p:sp>
        <p:nvSpPr>
          <p:cNvPr id="153604" name="Oval 4"/>
          <p:cNvSpPr>
            <a:spLocks noChangeArrowheads="1"/>
          </p:cNvSpPr>
          <p:nvPr/>
        </p:nvSpPr>
        <p:spPr bwMode="auto">
          <a:xfrm>
            <a:off x="4875213" y="2374900"/>
            <a:ext cx="615950" cy="3222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wall</a:t>
            </a:r>
          </a:p>
        </p:txBody>
      </p:sp>
      <p:sp>
        <p:nvSpPr>
          <p:cNvPr id="153605" name="Oval 5"/>
          <p:cNvSpPr>
            <a:spLocks noChangeArrowheads="1"/>
          </p:cNvSpPr>
          <p:nvPr/>
        </p:nvSpPr>
        <p:spPr bwMode="auto">
          <a:xfrm>
            <a:off x="5613400" y="2357438"/>
            <a:ext cx="676275" cy="355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wall</a:t>
            </a:r>
          </a:p>
        </p:txBody>
      </p:sp>
      <p:sp>
        <p:nvSpPr>
          <p:cNvPr id="153606" name="Oval 6"/>
          <p:cNvSpPr>
            <a:spLocks noChangeArrowheads="1"/>
          </p:cNvSpPr>
          <p:nvPr/>
        </p:nvSpPr>
        <p:spPr bwMode="auto">
          <a:xfrm>
            <a:off x="6383338" y="2339975"/>
            <a:ext cx="598487" cy="3397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floor</a:t>
            </a:r>
          </a:p>
        </p:txBody>
      </p:sp>
      <p:cxnSp>
        <p:nvCxnSpPr>
          <p:cNvPr id="153607" name="AutoShape 7"/>
          <p:cNvCxnSpPr>
            <a:cxnSpLocks noChangeShapeType="1"/>
            <a:stCxn id="153603" idx="4"/>
            <a:endCxn id="153604" idx="0"/>
          </p:cNvCxnSpPr>
          <p:nvPr/>
        </p:nvCxnSpPr>
        <p:spPr bwMode="auto">
          <a:xfrm rot="5400000">
            <a:off x="5364163" y="1549400"/>
            <a:ext cx="644525" cy="1006475"/>
          </a:xfrm>
          <a:prstGeom prst="curvedConnector3">
            <a:avLst>
              <a:gd name="adj1" fmla="val 5789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08" name="AutoShape 8"/>
          <p:cNvCxnSpPr>
            <a:cxnSpLocks noChangeShapeType="1"/>
            <a:stCxn id="153603" idx="4"/>
            <a:endCxn id="153605" idx="0"/>
          </p:cNvCxnSpPr>
          <p:nvPr/>
        </p:nvCxnSpPr>
        <p:spPr bwMode="auto">
          <a:xfrm rot="5400000">
            <a:off x="5757069" y="1924844"/>
            <a:ext cx="627063" cy="23812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09" name="AutoShape 9"/>
          <p:cNvCxnSpPr>
            <a:cxnSpLocks noChangeShapeType="1"/>
            <a:stCxn id="153603" idx="4"/>
            <a:endCxn id="153606" idx="0"/>
          </p:cNvCxnSpPr>
          <p:nvPr/>
        </p:nvCxnSpPr>
        <p:spPr bwMode="auto">
          <a:xfrm rot="16200000" flipH="1">
            <a:off x="6130926" y="1789112"/>
            <a:ext cx="609600" cy="49212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10" name="Oval 10"/>
          <p:cNvSpPr>
            <a:spLocks noChangeArrowheads="1"/>
          </p:cNvSpPr>
          <p:nvPr/>
        </p:nvSpPr>
        <p:spPr bwMode="auto">
          <a:xfrm>
            <a:off x="7027863" y="2867025"/>
            <a:ext cx="739775" cy="439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table</a:t>
            </a:r>
          </a:p>
        </p:txBody>
      </p:sp>
      <p:sp>
        <p:nvSpPr>
          <p:cNvPr id="153611" name="Oval 11"/>
          <p:cNvSpPr>
            <a:spLocks noChangeArrowheads="1"/>
          </p:cNvSpPr>
          <p:nvPr/>
        </p:nvSpPr>
        <p:spPr bwMode="auto">
          <a:xfrm>
            <a:off x="8120063" y="3019425"/>
            <a:ext cx="661987" cy="4238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curtain</a:t>
            </a:r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3890963" y="1425575"/>
            <a:ext cx="1276350" cy="35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composed of</a:t>
            </a:r>
          </a:p>
        </p:txBody>
      </p:sp>
      <p:sp>
        <p:nvSpPr>
          <p:cNvPr id="153613" name="Oval 13"/>
          <p:cNvSpPr>
            <a:spLocks noChangeArrowheads="1"/>
          </p:cNvSpPr>
          <p:nvPr/>
        </p:nvSpPr>
        <p:spPr bwMode="auto">
          <a:xfrm>
            <a:off x="3167063" y="2560638"/>
            <a:ext cx="1292225" cy="3063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baseboard</a:t>
            </a:r>
          </a:p>
        </p:txBody>
      </p:sp>
      <p:sp>
        <p:nvSpPr>
          <p:cNvPr id="153614" name="Oval 14"/>
          <p:cNvSpPr>
            <a:spLocks noChangeArrowheads="1"/>
          </p:cNvSpPr>
          <p:nvPr/>
        </p:nvSpPr>
        <p:spPr bwMode="auto">
          <a:xfrm>
            <a:off x="5983288" y="1849438"/>
            <a:ext cx="414337" cy="79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15" name="AutoShape 15"/>
          <p:cNvCxnSpPr>
            <a:cxnSpLocks noChangeShapeType="1"/>
            <a:stCxn id="153612" idx="3"/>
            <a:endCxn id="153614" idx="2"/>
          </p:cNvCxnSpPr>
          <p:nvPr/>
        </p:nvCxnSpPr>
        <p:spPr bwMode="auto">
          <a:xfrm>
            <a:off x="5167313" y="1603375"/>
            <a:ext cx="815975" cy="2857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16" name="Rectangle 16"/>
          <p:cNvSpPr>
            <a:spLocks noChangeArrowheads="1"/>
          </p:cNvSpPr>
          <p:nvPr/>
        </p:nvSpPr>
        <p:spPr bwMode="auto">
          <a:xfrm>
            <a:off x="7335838" y="933450"/>
            <a:ext cx="1108075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contains</a:t>
            </a:r>
          </a:p>
        </p:txBody>
      </p:sp>
      <p:sp>
        <p:nvSpPr>
          <p:cNvPr id="153617" name="Oval 17"/>
          <p:cNvSpPr>
            <a:spLocks noChangeArrowheads="1"/>
          </p:cNvSpPr>
          <p:nvPr/>
        </p:nvSpPr>
        <p:spPr bwMode="auto">
          <a:xfrm rot="-1001955">
            <a:off x="6802438" y="1498600"/>
            <a:ext cx="374650" cy="206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18" name="AutoShape 18"/>
          <p:cNvCxnSpPr>
            <a:cxnSpLocks noChangeShapeType="1"/>
            <a:stCxn id="153616" idx="2"/>
            <a:endCxn id="153617" idx="6"/>
          </p:cNvCxnSpPr>
          <p:nvPr/>
        </p:nvCxnSpPr>
        <p:spPr bwMode="auto">
          <a:xfrm rot="5400000">
            <a:off x="7376319" y="1029494"/>
            <a:ext cx="304800" cy="7223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19" name="AutoShape 19"/>
          <p:cNvCxnSpPr>
            <a:cxnSpLocks noChangeShapeType="1"/>
            <a:stCxn id="153603" idx="6"/>
            <a:endCxn id="153611" idx="0"/>
          </p:cNvCxnSpPr>
          <p:nvPr/>
        </p:nvCxnSpPr>
        <p:spPr bwMode="auto">
          <a:xfrm>
            <a:off x="6551613" y="1517650"/>
            <a:ext cx="1900237" cy="15017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20" name="AutoShape 20"/>
          <p:cNvCxnSpPr>
            <a:cxnSpLocks noChangeShapeType="1"/>
            <a:stCxn id="153603" idx="6"/>
            <a:endCxn id="153610" idx="0"/>
          </p:cNvCxnSpPr>
          <p:nvPr/>
        </p:nvCxnSpPr>
        <p:spPr bwMode="auto">
          <a:xfrm>
            <a:off x="6551613" y="1517650"/>
            <a:ext cx="846137" cy="13493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21" name="AutoShape 21"/>
          <p:cNvCxnSpPr>
            <a:cxnSpLocks noChangeShapeType="1"/>
            <a:stCxn id="153603" idx="4"/>
            <a:endCxn id="153613" idx="0"/>
          </p:cNvCxnSpPr>
          <p:nvPr/>
        </p:nvCxnSpPr>
        <p:spPr bwMode="auto">
          <a:xfrm rot="5400000">
            <a:off x="4586287" y="957263"/>
            <a:ext cx="830263" cy="237648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22" name="Rectangle 22"/>
          <p:cNvSpPr>
            <a:spLocks noChangeArrowheads="1"/>
          </p:cNvSpPr>
          <p:nvPr/>
        </p:nvSpPr>
        <p:spPr bwMode="auto">
          <a:xfrm>
            <a:off x="2876550" y="3008313"/>
            <a:ext cx="522288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color</a:t>
            </a:r>
          </a:p>
        </p:txBody>
      </p:sp>
      <p:sp>
        <p:nvSpPr>
          <p:cNvPr id="153623" name="Oval 23"/>
          <p:cNvSpPr>
            <a:spLocks noChangeArrowheads="1"/>
          </p:cNvSpPr>
          <p:nvPr/>
        </p:nvSpPr>
        <p:spPr bwMode="auto">
          <a:xfrm>
            <a:off x="3706813" y="3001963"/>
            <a:ext cx="214312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24" name="AutoShape 24"/>
          <p:cNvCxnSpPr>
            <a:cxnSpLocks noChangeShapeType="1"/>
            <a:stCxn id="153622" idx="3"/>
            <a:endCxn id="153623" idx="2"/>
          </p:cNvCxnSpPr>
          <p:nvPr/>
        </p:nvCxnSpPr>
        <p:spPr bwMode="auto">
          <a:xfrm flipV="1">
            <a:off x="3398838" y="3049588"/>
            <a:ext cx="307975" cy="128587"/>
          </a:xfrm>
          <a:prstGeom prst="curvedConnector3">
            <a:avLst>
              <a:gd name="adj1" fmla="val 494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25" name="Oval 25" descr="Wide upward diagonal"/>
          <p:cNvSpPr>
            <a:spLocks noChangeArrowheads="1"/>
          </p:cNvSpPr>
          <p:nvPr/>
        </p:nvSpPr>
        <p:spPr bwMode="auto">
          <a:xfrm>
            <a:off x="4044950" y="3578225"/>
            <a:ext cx="768350" cy="406400"/>
          </a:xfrm>
          <a:prstGeom prst="ellipse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Stripes   </a:t>
            </a:r>
          </a:p>
        </p:txBody>
      </p:sp>
      <p:sp>
        <p:nvSpPr>
          <p:cNvPr id="153626" name="Oval 26" descr="Dark vertical"/>
          <p:cNvSpPr>
            <a:spLocks noChangeArrowheads="1"/>
          </p:cNvSpPr>
          <p:nvPr/>
        </p:nvSpPr>
        <p:spPr bwMode="auto">
          <a:xfrm>
            <a:off x="4029075" y="4035425"/>
            <a:ext cx="784225" cy="423863"/>
          </a:xfrm>
          <a:prstGeom prst="ellipse">
            <a:avLst/>
          </a:prstGeom>
          <a:pattFill prst="dkVert">
            <a:fgClr>
              <a:schemeClr val="bg2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Vertical </a:t>
            </a:r>
          </a:p>
        </p:txBody>
      </p:sp>
      <p:sp>
        <p:nvSpPr>
          <p:cNvPr id="153627" name="Oval 27"/>
          <p:cNvSpPr>
            <a:spLocks noChangeArrowheads="1"/>
          </p:cNvSpPr>
          <p:nvPr/>
        </p:nvSpPr>
        <p:spPr bwMode="auto">
          <a:xfrm>
            <a:off x="4059238" y="4578350"/>
            <a:ext cx="723900" cy="322263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b="1">
                <a:solidFill>
                  <a:schemeClr val="bg1"/>
                </a:solidFill>
              </a:rPr>
              <a:t>blue</a:t>
            </a:r>
          </a:p>
        </p:txBody>
      </p:sp>
      <p:sp>
        <p:nvSpPr>
          <p:cNvPr id="153628" name="Oval 28"/>
          <p:cNvSpPr>
            <a:spLocks noChangeArrowheads="1"/>
          </p:cNvSpPr>
          <p:nvPr/>
        </p:nvSpPr>
        <p:spPr bwMode="auto">
          <a:xfrm>
            <a:off x="4059238" y="5019675"/>
            <a:ext cx="739775" cy="3381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white</a:t>
            </a:r>
          </a:p>
        </p:txBody>
      </p:sp>
      <p:sp>
        <p:nvSpPr>
          <p:cNvPr id="153629" name="Oval 29"/>
          <p:cNvSpPr>
            <a:spLocks noChangeArrowheads="1"/>
          </p:cNvSpPr>
          <p:nvPr/>
        </p:nvSpPr>
        <p:spPr bwMode="auto">
          <a:xfrm>
            <a:off x="6013450" y="3697288"/>
            <a:ext cx="738188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yellow</a:t>
            </a:r>
          </a:p>
        </p:txBody>
      </p:sp>
      <p:sp>
        <p:nvSpPr>
          <p:cNvPr id="153630" name="Oval 30"/>
          <p:cNvSpPr>
            <a:spLocks noChangeArrowheads="1"/>
          </p:cNvSpPr>
          <p:nvPr/>
        </p:nvSpPr>
        <p:spPr bwMode="auto">
          <a:xfrm>
            <a:off x="7874000" y="5443538"/>
            <a:ext cx="723900" cy="322262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b="1">
                <a:solidFill>
                  <a:schemeClr val="bg1"/>
                </a:solidFill>
              </a:rPr>
              <a:t>blue</a:t>
            </a:r>
          </a:p>
        </p:txBody>
      </p:sp>
      <p:sp>
        <p:nvSpPr>
          <p:cNvPr id="153631" name="Oval 31"/>
          <p:cNvSpPr>
            <a:spLocks noChangeArrowheads="1"/>
          </p:cNvSpPr>
          <p:nvPr/>
        </p:nvSpPr>
        <p:spPr bwMode="auto">
          <a:xfrm>
            <a:off x="7105650" y="3951288"/>
            <a:ext cx="738188" cy="45720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walnut</a:t>
            </a:r>
          </a:p>
        </p:txBody>
      </p:sp>
      <p:sp>
        <p:nvSpPr>
          <p:cNvPr id="153632" name="Oval 32" descr="Solid diamond"/>
          <p:cNvSpPr>
            <a:spLocks noChangeArrowheads="1"/>
          </p:cNvSpPr>
          <p:nvPr/>
        </p:nvSpPr>
        <p:spPr bwMode="auto">
          <a:xfrm>
            <a:off x="4305300" y="5443538"/>
            <a:ext cx="1677988" cy="542925"/>
          </a:xfrm>
          <a:prstGeom prst="ellipse">
            <a:avLst/>
          </a:prstGeom>
          <a:pattFill prst="solidDmnd">
            <a:fgClr>
              <a:srgbClr val="0033CC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b="1"/>
              <a:t>ornamental</a:t>
            </a:r>
          </a:p>
          <a:p>
            <a:r>
              <a:rPr lang="en-US" altLang="en-US" sz="1000" b="1"/>
              <a:t>pattern</a:t>
            </a:r>
          </a:p>
        </p:txBody>
      </p:sp>
      <p:cxnSp>
        <p:nvCxnSpPr>
          <p:cNvPr id="153633" name="AutoShape 33"/>
          <p:cNvCxnSpPr>
            <a:cxnSpLocks noChangeShapeType="1"/>
            <a:stCxn id="153604" idx="4"/>
            <a:endCxn id="153625" idx="6"/>
          </p:cNvCxnSpPr>
          <p:nvPr/>
        </p:nvCxnSpPr>
        <p:spPr bwMode="auto">
          <a:xfrm rot="5400000">
            <a:off x="4456113" y="3054350"/>
            <a:ext cx="1084262" cy="3698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34" name="AutoShape 34"/>
          <p:cNvCxnSpPr>
            <a:cxnSpLocks noChangeShapeType="1"/>
            <a:stCxn id="153604" idx="4"/>
            <a:endCxn id="153626" idx="6"/>
          </p:cNvCxnSpPr>
          <p:nvPr/>
        </p:nvCxnSpPr>
        <p:spPr bwMode="auto">
          <a:xfrm rot="5400000">
            <a:off x="4222750" y="3287713"/>
            <a:ext cx="1550987" cy="3698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35" name="AutoShape 35"/>
          <p:cNvCxnSpPr>
            <a:cxnSpLocks noChangeShapeType="1"/>
            <a:stCxn id="153604" idx="4"/>
            <a:endCxn id="153627" idx="6"/>
          </p:cNvCxnSpPr>
          <p:nvPr/>
        </p:nvCxnSpPr>
        <p:spPr bwMode="auto">
          <a:xfrm rot="5400000">
            <a:off x="3961607" y="3518694"/>
            <a:ext cx="2043112" cy="4000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36" name="AutoShape 36"/>
          <p:cNvCxnSpPr>
            <a:cxnSpLocks noChangeShapeType="1"/>
            <a:stCxn id="153604" idx="4"/>
            <a:endCxn id="153628" idx="6"/>
          </p:cNvCxnSpPr>
          <p:nvPr/>
        </p:nvCxnSpPr>
        <p:spPr bwMode="auto">
          <a:xfrm rot="5400000">
            <a:off x="3744913" y="3751263"/>
            <a:ext cx="2492375" cy="384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37" name="AutoShape 37"/>
          <p:cNvCxnSpPr>
            <a:cxnSpLocks noChangeShapeType="1"/>
            <a:stCxn id="153604" idx="4"/>
            <a:endCxn id="153632" idx="0"/>
          </p:cNvCxnSpPr>
          <p:nvPr/>
        </p:nvCxnSpPr>
        <p:spPr bwMode="auto">
          <a:xfrm rot="5400000">
            <a:off x="3790950" y="4051301"/>
            <a:ext cx="2746375" cy="381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38" name="AutoShape 38"/>
          <p:cNvCxnSpPr>
            <a:cxnSpLocks noChangeShapeType="1"/>
            <a:stCxn id="153605" idx="4"/>
            <a:endCxn id="153625" idx="6"/>
          </p:cNvCxnSpPr>
          <p:nvPr/>
        </p:nvCxnSpPr>
        <p:spPr bwMode="auto">
          <a:xfrm rot="5400000">
            <a:off x="4848225" y="2678113"/>
            <a:ext cx="1068387" cy="113823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39" name="AutoShape 39"/>
          <p:cNvCxnSpPr>
            <a:cxnSpLocks noChangeShapeType="1"/>
            <a:stCxn id="153605" idx="4"/>
            <a:endCxn id="153626" idx="6"/>
          </p:cNvCxnSpPr>
          <p:nvPr/>
        </p:nvCxnSpPr>
        <p:spPr bwMode="auto">
          <a:xfrm rot="5400000">
            <a:off x="4614863" y="2911475"/>
            <a:ext cx="1535112" cy="113823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40" name="AutoShape 40"/>
          <p:cNvCxnSpPr>
            <a:cxnSpLocks noChangeShapeType="1"/>
            <a:stCxn id="153605" idx="4"/>
            <a:endCxn id="153627" idx="6"/>
          </p:cNvCxnSpPr>
          <p:nvPr/>
        </p:nvCxnSpPr>
        <p:spPr bwMode="auto">
          <a:xfrm rot="5400000">
            <a:off x="4353719" y="3142457"/>
            <a:ext cx="2027237" cy="1168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41" name="AutoShape 41"/>
          <p:cNvCxnSpPr>
            <a:cxnSpLocks noChangeShapeType="1"/>
            <a:stCxn id="153605" idx="4"/>
            <a:endCxn id="153628" idx="6"/>
          </p:cNvCxnSpPr>
          <p:nvPr/>
        </p:nvCxnSpPr>
        <p:spPr bwMode="auto">
          <a:xfrm rot="5400000">
            <a:off x="4137026" y="3375025"/>
            <a:ext cx="2476500" cy="11525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42" name="AutoShape 42"/>
          <p:cNvCxnSpPr>
            <a:cxnSpLocks noChangeShapeType="1"/>
            <a:stCxn id="153605" idx="4"/>
            <a:endCxn id="153632" idx="0"/>
          </p:cNvCxnSpPr>
          <p:nvPr/>
        </p:nvCxnSpPr>
        <p:spPr bwMode="auto">
          <a:xfrm rot="5400000">
            <a:off x="4183063" y="3675063"/>
            <a:ext cx="2730500" cy="806450"/>
          </a:xfrm>
          <a:prstGeom prst="curvedConnector3">
            <a:avLst>
              <a:gd name="adj1" fmla="val 5124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43" name="AutoShape 43"/>
          <p:cNvCxnSpPr>
            <a:cxnSpLocks noChangeShapeType="1"/>
            <a:stCxn id="153606" idx="4"/>
            <a:endCxn id="153629" idx="0"/>
          </p:cNvCxnSpPr>
          <p:nvPr/>
        </p:nvCxnSpPr>
        <p:spPr bwMode="auto">
          <a:xfrm rot="5400000">
            <a:off x="6023769" y="3039269"/>
            <a:ext cx="1017588" cy="2984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44" name="AutoShape 44"/>
          <p:cNvCxnSpPr>
            <a:cxnSpLocks noChangeShapeType="1"/>
            <a:stCxn id="153610" idx="4"/>
            <a:endCxn id="153647" idx="0"/>
          </p:cNvCxnSpPr>
          <p:nvPr/>
        </p:nvCxnSpPr>
        <p:spPr bwMode="auto">
          <a:xfrm rot="5400000">
            <a:off x="6393657" y="3642519"/>
            <a:ext cx="1339850" cy="668337"/>
          </a:xfrm>
          <a:prstGeom prst="curvedConnector3">
            <a:avLst>
              <a:gd name="adj1" fmla="val 27213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45" name="AutoShape 45"/>
          <p:cNvCxnSpPr>
            <a:cxnSpLocks noChangeShapeType="1"/>
            <a:stCxn id="153610" idx="4"/>
            <a:endCxn id="153631" idx="0"/>
          </p:cNvCxnSpPr>
          <p:nvPr/>
        </p:nvCxnSpPr>
        <p:spPr bwMode="auto">
          <a:xfrm rot="16200000" flipH="1">
            <a:off x="7113587" y="3590926"/>
            <a:ext cx="644525" cy="762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46" name="AutoShape 46"/>
          <p:cNvCxnSpPr>
            <a:cxnSpLocks noChangeShapeType="1"/>
            <a:stCxn id="153611" idx="4"/>
            <a:endCxn id="153630" idx="0"/>
          </p:cNvCxnSpPr>
          <p:nvPr/>
        </p:nvCxnSpPr>
        <p:spPr bwMode="auto">
          <a:xfrm rot="5400000">
            <a:off x="7343775" y="4335463"/>
            <a:ext cx="2000250" cy="2159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47" name="Oval 47"/>
          <p:cNvSpPr>
            <a:spLocks noChangeArrowheads="1"/>
          </p:cNvSpPr>
          <p:nvPr/>
        </p:nvSpPr>
        <p:spPr bwMode="auto">
          <a:xfrm>
            <a:off x="6183313" y="4646613"/>
            <a:ext cx="1090612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i="1"/>
              <a:t>cabriole</a:t>
            </a:r>
          </a:p>
        </p:txBody>
      </p:sp>
      <p:cxnSp>
        <p:nvCxnSpPr>
          <p:cNvPr id="153648" name="AutoShape 48"/>
          <p:cNvCxnSpPr>
            <a:cxnSpLocks noChangeShapeType="1"/>
            <a:stCxn id="153613" idx="4"/>
            <a:endCxn id="153628" idx="2"/>
          </p:cNvCxnSpPr>
          <p:nvPr/>
        </p:nvCxnSpPr>
        <p:spPr bwMode="auto">
          <a:xfrm rot="16200000" flipH="1">
            <a:off x="2774950" y="3905250"/>
            <a:ext cx="2322513" cy="24606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49" name="Rectangle 49"/>
          <p:cNvSpPr>
            <a:spLocks noChangeArrowheads="1"/>
          </p:cNvSpPr>
          <p:nvPr/>
        </p:nvSpPr>
        <p:spPr bwMode="auto">
          <a:xfrm>
            <a:off x="4075113" y="2933700"/>
            <a:ext cx="692150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pattern</a:t>
            </a:r>
          </a:p>
        </p:txBody>
      </p:sp>
      <p:sp>
        <p:nvSpPr>
          <p:cNvPr id="153650" name="Oval 50"/>
          <p:cNvSpPr>
            <a:spLocks noChangeArrowheads="1"/>
          </p:cNvSpPr>
          <p:nvPr/>
        </p:nvSpPr>
        <p:spPr bwMode="auto">
          <a:xfrm>
            <a:off x="5767388" y="2832100"/>
            <a:ext cx="354012" cy="130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51" name="AutoShape 51"/>
          <p:cNvCxnSpPr>
            <a:cxnSpLocks noChangeShapeType="1"/>
            <a:stCxn id="153649" idx="3"/>
            <a:endCxn id="153650" idx="2"/>
          </p:cNvCxnSpPr>
          <p:nvPr/>
        </p:nvCxnSpPr>
        <p:spPr bwMode="auto">
          <a:xfrm flipV="1">
            <a:off x="4767263" y="2897188"/>
            <a:ext cx="1000125" cy="2063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52" name="Rectangle 52"/>
          <p:cNvSpPr>
            <a:spLocks noChangeArrowheads="1"/>
          </p:cNvSpPr>
          <p:nvPr/>
        </p:nvSpPr>
        <p:spPr bwMode="auto">
          <a:xfrm>
            <a:off x="5505450" y="4748213"/>
            <a:ext cx="5238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style</a:t>
            </a:r>
          </a:p>
        </p:txBody>
      </p:sp>
      <p:sp>
        <p:nvSpPr>
          <p:cNvPr id="153653" name="Oval 53"/>
          <p:cNvSpPr>
            <a:spLocks noChangeArrowheads="1"/>
          </p:cNvSpPr>
          <p:nvPr/>
        </p:nvSpPr>
        <p:spPr bwMode="auto">
          <a:xfrm>
            <a:off x="6659563" y="4205288"/>
            <a:ext cx="246062" cy="112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54" name="AutoShape 54"/>
          <p:cNvCxnSpPr>
            <a:cxnSpLocks noChangeShapeType="1"/>
            <a:stCxn id="153652" idx="0"/>
            <a:endCxn id="153653" idx="2"/>
          </p:cNvCxnSpPr>
          <p:nvPr/>
        </p:nvCxnSpPr>
        <p:spPr bwMode="auto">
          <a:xfrm rot="16200000">
            <a:off x="5970588" y="4059238"/>
            <a:ext cx="485775" cy="892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55" name="Rectangle 55"/>
          <p:cNvSpPr>
            <a:spLocks noChangeArrowheads="1"/>
          </p:cNvSpPr>
          <p:nvPr/>
        </p:nvSpPr>
        <p:spPr bwMode="auto">
          <a:xfrm>
            <a:off x="6551613" y="3238500"/>
            <a:ext cx="5238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color</a:t>
            </a:r>
          </a:p>
        </p:txBody>
      </p:sp>
      <p:sp>
        <p:nvSpPr>
          <p:cNvPr id="153656" name="Oval 56"/>
          <p:cNvSpPr>
            <a:spLocks noChangeArrowheads="1"/>
          </p:cNvSpPr>
          <p:nvPr/>
        </p:nvSpPr>
        <p:spPr bwMode="auto">
          <a:xfrm>
            <a:off x="7305675" y="3578225"/>
            <a:ext cx="261938" cy="1476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57" name="AutoShape 57"/>
          <p:cNvCxnSpPr>
            <a:cxnSpLocks noChangeShapeType="1"/>
            <a:stCxn id="153655" idx="3"/>
            <a:endCxn id="153656" idx="2"/>
          </p:cNvCxnSpPr>
          <p:nvPr/>
        </p:nvCxnSpPr>
        <p:spPr bwMode="auto">
          <a:xfrm>
            <a:off x="7075488" y="3408363"/>
            <a:ext cx="230187" cy="24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58" name="Oval 58"/>
          <p:cNvSpPr>
            <a:spLocks noChangeArrowheads="1"/>
          </p:cNvSpPr>
          <p:nvPr/>
        </p:nvSpPr>
        <p:spPr bwMode="auto">
          <a:xfrm>
            <a:off x="6721475" y="5613400"/>
            <a:ext cx="784225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wavy</a:t>
            </a:r>
          </a:p>
        </p:txBody>
      </p:sp>
      <p:sp>
        <p:nvSpPr>
          <p:cNvPr id="153659" name="Rectangle 59"/>
          <p:cNvSpPr>
            <a:spLocks noChangeArrowheads="1"/>
          </p:cNvSpPr>
          <p:nvPr/>
        </p:nvSpPr>
        <p:spPr bwMode="auto">
          <a:xfrm>
            <a:off x="5921375" y="5205413"/>
            <a:ext cx="630238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shape</a:t>
            </a:r>
          </a:p>
        </p:txBody>
      </p:sp>
      <p:sp>
        <p:nvSpPr>
          <p:cNvPr id="153660" name="Oval 60"/>
          <p:cNvSpPr>
            <a:spLocks noChangeArrowheads="1"/>
          </p:cNvSpPr>
          <p:nvPr/>
        </p:nvSpPr>
        <p:spPr bwMode="auto">
          <a:xfrm>
            <a:off x="7075488" y="5205413"/>
            <a:ext cx="168275" cy="1143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61" name="AutoShape 61"/>
          <p:cNvCxnSpPr>
            <a:cxnSpLocks noChangeShapeType="1"/>
            <a:stCxn id="153659" idx="3"/>
            <a:endCxn id="153660" idx="2"/>
          </p:cNvCxnSpPr>
          <p:nvPr/>
        </p:nvCxnSpPr>
        <p:spPr bwMode="auto">
          <a:xfrm flipV="1">
            <a:off x="6551613" y="5262563"/>
            <a:ext cx="523875" cy="1127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62" name="Oval 62"/>
          <p:cNvSpPr>
            <a:spLocks noChangeArrowheads="1"/>
          </p:cNvSpPr>
          <p:nvPr/>
        </p:nvSpPr>
        <p:spPr bwMode="auto">
          <a:xfrm>
            <a:off x="8335963" y="3544888"/>
            <a:ext cx="200025" cy="130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63" name="AutoShape 63"/>
          <p:cNvCxnSpPr>
            <a:cxnSpLocks noChangeShapeType="1"/>
            <a:stCxn id="153655" idx="3"/>
            <a:endCxn id="153662" idx="2"/>
          </p:cNvCxnSpPr>
          <p:nvPr/>
        </p:nvCxnSpPr>
        <p:spPr bwMode="auto">
          <a:xfrm>
            <a:off x="7075488" y="3408363"/>
            <a:ext cx="1260475" cy="2016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664" name="AutoShape 64"/>
          <p:cNvCxnSpPr>
            <a:cxnSpLocks noChangeShapeType="1"/>
            <a:stCxn id="153611" idx="4"/>
            <a:endCxn id="153658" idx="0"/>
          </p:cNvCxnSpPr>
          <p:nvPr/>
        </p:nvCxnSpPr>
        <p:spPr bwMode="auto">
          <a:xfrm rot="5400000">
            <a:off x="6697663" y="3859213"/>
            <a:ext cx="2170112" cy="13382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65" name="Rectangle 65"/>
          <p:cNvSpPr>
            <a:spLocks noChangeArrowheads="1"/>
          </p:cNvSpPr>
          <p:nvPr/>
        </p:nvSpPr>
        <p:spPr bwMode="auto">
          <a:xfrm>
            <a:off x="503238" y="749300"/>
            <a:ext cx="4170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The semantic network is an abstraction</a:t>
            </a:r>
          </a:p>
        </p:txBody>
      </p:sp>
      <p:sp>
        <p:nvSpPr>
          <p:cNvPr id="153666" name="Oval 66"/>
          <p:cNvSpPr>
            <a:spLocks noChangeArrowheads="1"/>
          </p:cNvSpPr>
          <p:nvPr/>
        </p:nvSpPr>
        <p:spPr bwMode="auto">
          <a:xfrm>
            <a:off x="5005388" y="2794000"/>
            <a:ext cx="354012" cy="130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67" name="AutoShape 67"/>
          <p:cNvCxnSpPr>
            <a:cxnSpLocks noChangeShapeType="1"/>
            <a:stCxn id="153649" idx="3"/>
            <a:endCxn id="153666" idx="2"/>
          </p:cNvCxnSpPr>
          <p:nvPr/>
        </p:nvCxnSpPr>
        <p:spPr bwMode="auto">
          <a:xfrm flipV="1">
            <a:off x="4767263" y="2859088"/>
            <a:ext cx="238125" cy="2444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68" name="Oval 68"/>
          <p:cNvSpPr>
            <a:spLocks noChangeArrowheads="1"/>
          </p:cNvSpPr>
          <p:nvPr/>
        </p:nvSpPr>
        <p:spPr bwMode="auto">
          <a:xfrm>
            <a:off x="8359775" y="4603750"/>
            <a:ext cx="784225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drawer</a:t>
            </a:r>
          </a:p>
        </p:txBody>
      </p:sp>
      <p:cxnSp>
        <p:nvCxnSpPr>
          <p:cNvPr id="153669" name="AutoShape 69"/>
          <p:cNvCxnSpPr>
            <a:cxnSpLocks noChangeShapeType="1"/>
            <a:endCxn id="153668" idx="0"/>
          </p:cNvCxnSpPr>
          <p:nvPr/>
        </p:nvCxnSpPr>
        <p:spPr bwMode="auto">
          <a:xfrm rot="16200000" flipH="1">
            <a:off x="7426325" y="3278188"/>
            <a:ext cx="1296987" cy="1354138"/>
          </a:xfrm>
          <a:prstGeom prst="curvedConnector3">
            <a:avLst>
              <a:gd name="adj1" fmla="val 4994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70" name="Rectangle 70"/>
          <p:cNvSpPr>
            <a:spLocks noChangeArrowheads="1"/>
          </p:cNvSpPr>
          <p:nvPr/>
        </p:nvSpPr>
        <p:spPr bwMode="auto">
          <a:xfrm>
            <a:off x="8621713" y="3713163"/>
            <a:ext cx="522287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Has a</a:t>
            </a:r>
          </a:p>
        </p:txBody>
      </p:sp>
      <p:sp>
        <p:nvSpPr>
          <p:cNvPr id="153671" name="Oval 71"/>
          <p:cNvSpPr>
            <a:spLocks noChangeArrowheads="1"/>
          </p:cNvSpPr>
          <p:nvPr/>
        </p:nvSpPr>
        <p:spPr bwMode="auto">
          <a:xfrm>
            <a:off x="8594725" y="4278313"/>
            <a:ext cx="214313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72" name="AutoShape 72"/>
          <p:cNvCxnSpPr>
            <a:cxnSpLocks noChangeShapeType="1"/>
            <a:stCxn id="153670" idx="2"/>
            <a:endCxn id="153671" idx="6"/>
          </p:cNvCxnSpPr>
          <p:nvPr/>
        </p:nvCxnSpPr>
        <p:spPr bwMode="auto">
          <a:xfrm rot="5400000">
            <a:off x="8709819" y="4152107"/>
            <a:ext cx="273050" cy="746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73" name="Oval 73"/>
          <p:cNvSpPr>
            <a:spLocks noChangeArrowheads="1"/>
          </p:cNvSpPr>
          <p:nvPr/>
        </p:nvSpPr>
        <p:spPr bwMode="auto">
          <a:xfrm>
            <a:off x="7826375" y="6184900"/>
            <a:ext cx="784225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Brass</a:t>
            </a:r>
          </a:p>
          <a:p>
            <a:r>
              <a:rPr lang="en-US" altLang="en-US" sz="1000"/>
              <a:t>handle</a:t>
            </a:r>
          </a:p>
        </p:txBody>
      </p:sp>
      <p:cxnSp>
        <p:nvCxnSpPr>
          <p:cNvPr id="153674" name="AutoShape 74"/>
          <p:cNvCxnSpPr>
            <a:cxnSpLocks noChangeShapeType="1"/>
            <a:stCxn id="153668" idx="4"/>
            <a:endCxn id="153673" idx="6"/>
          </p:cNvCxnSpPr>
          <p:nvPr/>
        </p:nvCxnSpPr>
        <p:spPr bwMode="auto">
          <a:xfrm rot="5400000">
            <a:off x="7992269" y="5628481"/>
            <a:ext cx="1377950" cy="1412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75" name="Rectangle 75"/>
          <p:cNvSpPr>
            <a:spLocks noChangeArrowheads="1"/>
          </p:cNvSpPr>
          <p:nvPr/>
        </p:nvSpPr>
        <p:spPr bwMode="auto">
          <a:xfrm>
            <a:off x="8621713" y="5127625"/>
            <a:ext cx="522287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With  a</a:t>
            </a:r>
          </a:p>
        </p:txBody>
      </p:sp>
      <p:sp>
        <p:nvSpPr>
          <p:cNvPr id="153676" name="Oval 76"/>
          <p:cNvSpPr>
            <a:spLocks noChangeArrowheads="1"/>
          </p:cNvSpPr>
          <p:nvPr/>
        </p:nvSpPr>
        <p:spPr bwMode="auto">
          <a:xfrm>
            <a:off x="8594725" y="5859463"/>
            <a:ext cx="214313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77" name="AutoShape 77"/>
          <p:cNvCxnSpPr>
            <a:cxnSpLocks noChangeShapeType="1"/>
            <a:stCxn id="153675" idx="2"/>
            <a:endCxn id="153676" idx="6"/>
          </p:cNvCxnSpPr>
          <p:nvPr/>
        </p:nvCxnSpPr>
        <p:spPr bwMode="auto">
          <a:xfrm rot="5400000">
            <a:off x="8626475" y="5649913"/>
            <a:ext cx="439738" cy="746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78" name="Oval 78"/>
          <p:cNvSpPr>
            <a:spLocks noChangeArrowheads="1"/>
          </p:cNvSpPr>
          <p:nvPr/>
        </p:nvSpPr>
        <p:spPr bwMode="auto">
          <a:xfrm>
            <a:off x="6545263" y="2852738"/>
            <a:ext cx="246062" cy="112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79" name="AutoShape 79"/>
          <p:cNvCxnSpPr>
            <a:cxnSpLocks noChangeShapeType="1"/>
            <a:stCxn id="153678" idx="6"/>
          </p:cNvCxnSpPr>
          <p:nvPr/>
        </p:nvCxnSpPr>
        <p:spPr bwMode="auto">
          <a:xfrm>
            <a:off x="6791325" y="2909888"/>
            <a:ext cx="22225" cy="3286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80" name="Rectangle 80"/>
          <p:cNvSpPr>
            <a:spLocks noChangeArrowheads="1"/>
          </p:cNvSpPr>
          <p:nvPr/>
        </p:nvSpPr>
        <p:spPr bwMode="auto">
          <a:xfrm>
            <a:off x="439738" y="1600200"/>
            <a:ext cx="34845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Not to be confused with the reified image</a:t>
            </a:r>
          </a:p>
        </p:txBody>
      </p:sp>
      <p:pic>
        <p:nvPicPr>
          <p:cNvPr id="153688" name="Picture 88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2960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36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68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60" name="Picture 4" descr="VanGoghSelfPortra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869" name="Tucson2006Narrated.ppt472.wav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98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9869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08" name="Group 84"/>
          <p:cNvGrpSpPr>
            <a:grpSpLocks/>
          </p:cNvGrpSpPr>
          <p:nvPr/>
        </p:nvGrpSpPr>
        <p:grpSpPr bwMode="auto">
          <a:xfrm>
            <a:off x="2876550" y="933450"/>
            <a:ext cx="6267450" cy="5657850"/>
            <a:chOff x="1812" y="588"/>
            <a:chExt cx="3948" cy="3564"/>
          </a:xfrm>
        </p:grpSpPr>
        <p:sp>
          <p:nvSpPr>
            <p:cNvPr id="154627" name="Oval 3"/>
            <p:cNvSpPr>
              <a:spLocks noChangeArrowheads="1"/>
            </p:cNvSpPr>
            <p:nvPr/>
          </p:nvSpPr>
          <p:spPr bwMode="auto">
            <a:xfrm>
              <a:off x="3672" y="823"/>
              <a:ext cx="455" cy="26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corner</a:t>
              </a:r>
            </a:p>
          </p:txBody>
        </p:sp>
        <p:sp>
          <p:nvSpPr>
            <p:cNvPr id="154628" name="Oval 4"/>
            <p:cNvSpPr>
              <a:spLocks noChangeArrowheads="1"/>
            </p:cNvSpPr>
            <p:nvPr/>
          </p:nvSpPr>
          <p:spPr bwMode="auto">
            <a:xfrm>
              <a:off x="3071" y="1496"/>
              <a:ext cx="388" cy="20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wall</a:t>
              </a:r>
            </a:p>
          </p:txBody>
        </p:sp>
        <p:sp>
          <p:nvSpPr>
            <p:cNvPr id="154629" name="Oval 5"/>
            <p:cNvSpPr>
              <a:spLocks noChangeArrowheads="1"/>
            </p:cNvSpPr>
            <p:nvPr/>
          </p:nvSpPr>
          <p:spPr bwMode="auto">
            <a:xfrm>
              <a:off x="3536" y="1485"/>
              <a:ext cx="426" cy="2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wall</a:t>
              </a:r>
            </a:p>
          </p:txBody>
        </p:sp>
        <p:sp>
          <p:nvSpPr>
            <p:cNvPr id="154630" name="Oval 6"/>
            <p:cNvSpPr>
              <a:spLocks noChangeArrowheads="1"/>
            </p:cNvSpPr>
            <p:nvPr/>
          </p:nvSpPr>
          <p:spPr bwMode="auto">
            <a:xfrm>
              <a:off x="4021" y="1474"/>
              <a:ext cx="377" cy="21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floor</a:t>
              </a:r>
            </a:p>
          </p:txBody>
        </p:sp>
        <p:cxnSp>
          <p:nvCxnSpPr>
            <p:cNvPr id="154631" name="AutoShape 7"/>
            <p:cNvCxnSpPr>
              <a:cxnSpLocks noChangeShapeType="1"/>
              <a:stCxn id="154627" idx="4"/>
              <a:endCxn id="154628" idx="0"/>
            </p:cNvCxnSpPr>
            <p:nvPr/>
          </p:nvCxnSpPr>
          <p:spPr bwMode="auto">
            <a:xfrm rot="5400000">
              <a:off x="3379" y="976"/>
              <a:ext cx="406" cy="634"/>
            </a:xfrm>
            <a:prstGeom prst="curvedConnector3">
              <a:avLst>
                <a:gd name="adj1" fmla="val 5789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32" name="AutoShape 8"/>
            <p:cNvCxnSpPr>
              <a:cxnSpLocks noChangeShapeType="1"/>
              <a:stCxn id="154627" idx="4"/>
              <a:endCxn id="154629" idx="0"/>
            </p:cNvCxnSpPr>
            <p:nvPr/>
          </p:nvCxnSpPr>
          <p:spPr bwMode="auto">
            <a:xfrm rot="5400000">
              <a:off x="3626" y="1213"/>
              <a:ext cx="395" cy="15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33" name="AutoShape 9"/>
            <p:cNvCxnSpPr>
              <a:cxnSpLocks noChangeShapeType="1"/>
              <a:stCxn id="154627" idx="4"/>
              <a:endCxn id="154630" idx="0"/>
            </p:cNvCxnSpPr>
            <p:nvPr/>
          </p:nvCxnSpPr>
          <p:spPr bwMode="auto">
            <a:xfrm rot="16200000" flipH="1">
              <a:off x="3862" y="1127"/>
              <a:ext cx="384" cy="31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34" name="Oval 10"/>
            <p:cNvSpPr>
              <a:spLocks noChangeArrowheads="1"/>
            </p:cNvSpPr>
            <p:nvPr/>
          </p:nvSpPr>
          <p:spPr bwMode="auto">
            <a:xfrm>
              <a:off x="4427" y="1806"/>
              <a:ext cx="466" cy="2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table</a:t>
              </a:r>
            </a:p>
          </p:txBody>
        </p:sp>
        <p:sp>
          <p:nvSpPr>
            <p:cNvPr id="154635" name="Oval 11"/>
            <p:cNvSpPr>
              <a:spLocks noChangeArrowheads="1"/>
            </p:cNvSpPr>
            <p:nvPr/>
          </p:nvSpPr>
          <p:spPr bwMode="auto">
            <a:xfrm>
              <a:off x="5115" y="1902"/>
              <a:ext cx="417" cy="26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curtain</a:t>
              </a:r>
            </a:p>
          </p:txBody>
        </p:sp>
        <p:sp>
          <p:nvSpPr>
            <p:cNvPr id="154636" name="Rectangle 12"/>
            <p:cNvSpPr>
              <a:spLocks noChangeArrowheads="1"/>
            </p:cNvSpPr>
            <p:nvPr/>
          </p:nvSpPr>
          <p:spPr bwMode="auto">
            <a:xfrm>
              <a:off x="2451" y="898"/>
              <a:ext cx="804" cy="2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composed of</a:t>
              </a:r>
            </a:p>
          </p:txBody>
        </p:sp>
        <p:sp>
          <p:nvSpPr>
            <p:cNvPr id="154637" name="Oval 13"/>
            <p:cNvSpPr>
              <a:spLocks noChangeArrowheads="1"/>
            </p:cNvSpPr>
            <p:nvPr/>
          </p:nvSpPr>
          <p:spPr bwMode="auto">
            <a:xfrm>
              <a:off x="1995" y="1613"/>
              <a:ext cx="814" cy="1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baseboard</a:t>
              </a:r>
            </a:p>
          </p:txBody>
        </p:sp>
        <p:sp>
          <p:nvSpPr>
            <p:cNvPr id="154638" name="Oval 14"/>
            <p:cNvSpPr>
              <a:spLocks noChangeArrowheads="1"/>
            </p:cNvSpPr>
            <p:nvPr/>
          </p:nvSpPr>
          <p:spPr bwMode="auto">
            <a:xfrm>
              <a:off x="3769" y="1165"/>
              <a:ext cx="261" cy="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39" name="AutoShape 15"/>
            <p:cNvCxnSpPr>
              <a:cxnSpLocks noChangeShapeType="1"/>
              <a:stCxn id="154636" idx="3"/>
              <a:endCxn id="154638" idx="2"/>
            </p:cNvCxnSpPr>
            <p:nvPr/>
          </p:nvCxnSpPr>
          <p:spPr bwMode="auto">
            <a:xfrm>
              <a:off x="3255" y="1010"/>
              <a:ext cx="514" cy="18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40" name="Rectangle 16"/>
            <p:cNvSpPr>
              <a:spLocks noChangeArrowheads="1"/>
            </p:cNvSpPr>
            <p:nvPr/>
          </p:nvSpPr>
          <p:spPr bwMode="auto">
            <a:xfrm>
              <a:off x="4621" y="588"/>
              <a:ext cx="69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contains</a:t>
              </a:r>
            </a:p>
          </p:txBody>
        </p:sp>
        <p:sp>
          <p:nvSpPr>
            <p:cNvPr id="154641" name="Oval 17"/>
            <p:cNvSpPr>
              <a:spLocks noChangeArrowheads="1"/>
            </p:cNvSpPr>
            <p:nvPr/>
          </p:nvSpPr>
          <p:spPr bwMode="auto">
            <a:xfrm rot="-1001955">
              <a:off x="4285" y="944"/>
              <a:ext cx="236" cy="13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42" name="AutoShape 18"/>
            <p:cNvCxnSpPr>
              <a:cxnSpLocks noChangeShapeType="1"/>
              <a:stCxn id="154640" idx="2"/>
              <a:endCxn id="154641" idx="6"/>
            </p:cNvCxnSpPr>
            <p:nvPr/>
          </p:nvCxnSpPr>
          <p:spPr bwMode="auto">
            <a:xfrm rot="5400000">
              <a:off x="4647" y="648"/>
              <a:ext cx="192" cy="45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43" name="AutoShape 19"/>
            <p:cNvCxnSpPr>
              <a:cxnSpLocks noChangeShapeType="1"/>
              <a:stCxn id="154627" idx="6"/>
              <a:endCxn id="154635" idx="0"/>
            </p:cNvCxnSpPr>
            <p:nvPr/>
          </p:nvCxnSpPr>
          <p:spPr bwMode="auto">
            <a:xfrm>
              <a:off x="4127" y="956"/>
              <a:ext cx="1197" cy="94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44" name="AutoShape 20"/>
            <p:cNvCxnSpPr>
              <a:cxnSpLocks noChangeShapeType="1"/>
              <a:stCxn id="154627" idx="6"/>
              <a:endCxn id="154634" idx="0"/>
            </p:cNvCxnSpPr>
            <p:nvPr/>
          </p:nvCxnSpPr>
          <p:spPr bwMode="auto">
            <a:xfrm>
              <a:off x="4127" y="956"/>
              <a:ext cx="533" cy="85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45" name="AutoShape 21"/>
            <p:cNvCxnSpPr>
              <a:cxnSpLocks noChangeShapeType="1"/>
              <a:stCxn id="154627" idx="4"/>
              <a:endCxn id="154637" idx="0"/>
            </p:cNvCxnSpPr>
            <p:nvPr/>
          </p:nvCxnSpPr>
          <p:spPr bwMode="auto">
            <a:xfrm rot="5400000">
              <a:off x="2889" y="603"/>
              <a:ext cx="523" cy="149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46" name="Rectangle 22"/>
            <p:cNvSpPr>
              <a:spLocks noChangeArrowheads="1"/>
            </p:cNvSpPr>
            <p:nvPr/>
          </p:nvSpPr>
          <p:spPr bwMode="auto">
            <a:xfrm>
              <a:off x="1812" y="1895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color</a:t>
              </a:r>
            </a:p>
          </p:txBody>
        </p:sp>
        <p:sp>
          <p:nvSpPr>
            <p:cNvPr id="154647" name="Oval 23"/>
            <p:cNvSpPr>
              <a:spLocks noChangeArrowheads="1"/>
            </p:cNvSpPr>
            <p:nvPr/>
          </p:nvSpPr>
          <p:spPr bwMode="auto">
            <a:xfrm>
              <a:off x="2335" y="1891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48" name="AutoShape 24"/>
            <p:cNvCxnSpPr>
              <a:cxnSpLocks noChangeShapeType="1"/>
              <a:stCxn id="154646" idx="3"/>
              <a:endCxn id="154647" idx="2"/>
            </p:cNvCxnSpPr>
            <p:nvPr/>
          </p:nvCxnSpPr>
          <p:spPr bwMode="auto">
            <a:xfrm flipV="1">
              <a:off x="2141" y="1921"/>
              <a:ext cx="194" cy="81"/>
            </a:xfrm>
            <a:prstGeom prst="curvedConnector3">
              <a:avLst>
                <a:gd name="adj1" fmla="val 4948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49" name="Oval 25" descr="Wide upward diagonal"/>
            <p:cNvSpPr>
              <a:spLocks noChangeArrowheads="1"/>
            </p:cNvSpPr>
            <p:nvPr/>
          </p:nvSpPr>
          <p:spPr bwMode="auto">
            <a:xfrm>
              <a:off x="2548" y="2254"/>
              <a:ext cx="484" cy="256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Stripes   </a:t>
              </a:r>
            </a:p>
          </p:txBody>
        </p:sp>
        <p:sp>
          <p:nvSpPr>
            <p:cNvPr id="154650" name="Oval 26" descr="Dark vertical"/>
            <p:cNvSpPr>
              <a:spLocks noChangeArrowheads="1"/>
            </p:cNvSpPr>
            <p:nvPr/>
          </p:nvSpPr>
          <p:spPr bwMode="auto">
            <a:xfrm>
              <a:off x="2538" y="2542"/>
              <a:ext cx="494" cy="267"/>
            </a:xfrm>
            <a:prstGeom prst="ellipse">
              <a:avLst/>
            </a:prstGeom>
            <a:pattFill prst="dkVert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Vertical </a:t>
              </a:r>
            </a:p>
          </p:txBody>
        </p:sp>
        <p:sp>
          <p:nvSpPr>
            <p:cNvPr id="154651" name="Oval 27"/>
            <p:cNvSpPr>
              <a:spLocks noChangeArrowheads="1"/>
            </p:cNvSpPr>
            <p:nvPr/>
          </p:nvSpPr>
          <p:spPr bwMode="auto">
            <a:xfrm>
              <a:off x="2557" y="2884"/>
              <a:ext cx="456" cy="203"/>
            </a:xfrm>
            <a:prstGeom prst="ellipse">
              <a:avLst/>
            </a:prstGeom>
            <a:solidFill>
              <a:srgbClr val="00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 b="1">
                  <a:solidFill>
                    <a:schemeClr val="bg1"/>
                  </a:solidFill>
                </a:rPr>
                <a:t>blue</a:t>
              </a:r>
            </a:p>
          </p:txBody>
        </p:sp>
        <p:sp>
          <p:nvSpPr>
            <p:cNvPr id="154652" name="Oval 28"/>
            <p:cNvSpPr>
              <a:spLocks noChangeArrowheads="1"/>
            </p:cNvSpPr>
            <p:nvPr/>
          </p:nvSpPr>
          <p:spPr bwMode="auto">
            <a:xfrm>
              <a:off x="2557" y="3162"/>
              <a:ext cx="466" cy="2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white</a:t>
              </a:r>
            </a:p>
          </p:txBody>
        </p:sp>
        <p:sp>
          <p:nvSpPr>
            <p:cNvPr id="154653" name="Oval 29"/>
            <p:cNvSpPr>
              <a:spLocks noChangeArrowheads="1"/>
            </p:cNvSpPr>
            <p:nvPr/>
          </p:nvSpPr>
          <p:spPr bwMode="auto">
            <a:xfrm>
              <a:off x="3788" y="2329"/>
              <a:ext cx="465" cy="288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yellow</a:t>
              </a:r>
            </a:p>
          </p:txBody>
        </p:sp>
        <p:sp>
          <p:nvSpPr>
            <p:cNvPr id="154654" name="Oval 30"/>
            <p:cNvSpPr>
              <a:spLocks noChangeArrowheads="1"/>
            </p:cNvSpPr>
            <p:nvPr/>
          </p:nvSpPr>
          <p:spPr bwMode="auto">
            <a:xfrm>
              <a:off x="4960" y="3429"/>
              <a:ext cx="456" cy="203"/>
            </a:xfrm>
            <a:prstGeom prst="ellipse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 b="1">
                  <a:solidFill>
                    <a:schemeClr val="bg1"/>
                  </a:solidFill>
                </a:rPr>
                <a:t>blue</a:t>
              </a:r>
            </a:p>
          </p:txBody>
        </p:sp>
        <p:sp>
          <p:nvSpPr>
            <p:cNvPr id="154655" name="Oval 31"/>
            <p:cNvSpPr>
              <a:spLocks noChangeArrowheads="1"/>
            </p:cNvSpPr>
            <p:nvPr/>
          </p:nvSpPr>
          <p:spPr bwMode="auto">
            <a:xfrm>
              <a:off x="4476" y="2489"/>
              <a:ext cx="465" cy="288"/>
            </a:xfrm>
            <a:prstGeom prst="ellipse">
              <a:avLst/>
            </a:prstGeom>
            <a:solidFill>
              <a:srgbClr val="CC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walnut</a:t>
              </a:r>
            </a:p>
          </p:txBody>
        </p:sp>
        <p:sp>
          <p:nvSpPr>
            <p:cNvPr id="154656" name="Oval 32" descr="Solid diamond"/>
            <p:cNvSpPr>
              <a:spLocks noChangeArrowheads="1"/>
            </p:cNvSpPr>
            <p:nvPr/>
          </p:nvSpPr>
          <p:spPr bwMode="auto">
            <a:xfrm>
              <a:off x="2712" y="3429"/>
              <a:ext cx="1057" cy="342"/>
            </a:xfrm>
            <a:prstGeom prst="ellipse">
              <a:avLst/>
            </a:prstGeom>
            <a:pattFill prst="solidDmnd">
              <a:fgClr>
                <a:srgbClr val="0033CC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 b="1"/>
                <a:t>ornamental</a:t>
              </a:r>
            </a:p>
            <a:p>
              <a:r>
                <a:rPr lang="en-US" altLang="en-US" sz="1000" b="1"/>
                <a:t>pattern</a:t>
              </a:r>
            </a:p>
          </p:txBody>
        </p:sp>
        <p:cxnSp>
          <p:nvCxnSpPr>
            <p:cNvPr id="154657" name="AutoShape 33"/>
            <p:cNvCxnSpPr>
              <a:cxnSpLocks noChangeShapeType="1"/>
              <a:stCxn id="154628" idx="4"/>
              <a:endCxn id="154649" idx="6"/>
            </p:cNvCxnSpPr>
            <p:nvPr/>
          </p:nvCxnSpPr>
          <p:spPr bwMode="auto">
            <a:xfrm rot="5400000">
              <a:off x="2807" y="1924"/>
              <a:ext cx="683" cy="23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58" name="AutoShape 34"/>
            <p:cNvCxnSpPr>
              <a:cxnSpLocks noChangeShapeType="1"/>
              <a:stCxn id="154628" idx="4"/>
              <a:endCxn id="154650" idx="6"/>
            </p:cNvCxnSpPr>
            <p:nvPr/>
          </p:nvCxnSpPr>
          <p:spPr bwMode="auto">
            <a:xfrm rot="5400000">
              <a:off x="2660" y="2071"/>
              <a:ext cx="977" cy="23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59" name="AutoShape 35"/>
            <p:cNvCxnSpPr>
              <a:cxnSpLocks noChangeShapeType="1"/>
              <a:stCxn id="154628" idx="4"/>
              <a:endCxn id="154651" idx="6"/>
            </p:cNvCxnSpPr>
            <p:nvPr/>
          </p:nvCxnSpPr>
          <p:spPr bwMode="auto">
            <a:xfrm rot="5400000">
              <a:off x="2495" y="2217"/>
              <a:ext cx="1287" cy="25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0" name="AutoShape 36"/>
            <p:cNvCxnSpPr>
              <a:cxnSpLocks noChangeShapeType="1"/>
              <a:stCxn id="154628" idx="4"/>
              <a:endCxn id="154652" idx="6"/>
            </p:cNvCxnSpPr>
            <p:nvPr/>
          </p:nvCxnSpPr>
          <p:spPr bwMode="auto">
            <a:xfrm rot="5400000">
              <a:off x="2359" y="2363"/>
              <a:ext cx="1570" cy="24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1" name="AutoShape 37"/>
            <p:cNvCxnSpPr>
              <a:cxnSpLocks noChangeShapeType="1"/>
              <a:stCxn id="154628" idx="4"/>
              <a:endCxn id="154656" idx="0"/>
            </p:cNvCxnSpPr>
            <p:nvPr/>
          </p:nvCxnSpPr>
          <p:spPr bwMode="auto">
            <a:xfrm rot="5400000">
              <a:off x="2388" y="2552"/>
              <a:ext cx="1730" cy="2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2" name="AutoShape 38"/>
            <p:cNvCxnSpPr>
              <a:cxnSpLocks noChangeShapeType="1"/>
              <a:stCxn id="154629" idx="4"/>
              <a:endCxn id="154649" idx="6"/>
            </p:cNvCxnSpPr>
            <p:nvPr/>
          </p:nvCxnSpPr>
          <p:spPr bwMode="auto">
            <a:xfrm rot="5400000">
              <a:off x="3054" y="1687"/>
              <a:ext cx="673" cy="71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3" name="AutoShape 39"/>
            <p:cNvCxnSpPr>
              <a:cxnSpLocks noChangeShapeType="1"/>
              <a:stCxn id="154629" idx="4"/>
              <a:endCxn id="154650" idx="6"/>
            </p:cNvCxnSpPr>
            <p:nvPr/>
          </p:nvCxnSpPr>
          <p:spPr bwMode="auto">
            <a:xfrm rot="5400000">
              <a:off x="2907" y="1834"/>
              <a:ext cx="967" cy="71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4" name="AutoShape 40"/>
            <p:cNvCxnSpPr>
              <a:cxnSpLocks noChangeShapeType="1"/>
              <a:stCxn id="154629" idx="4"/>
              <a:endCxn id="154651" idx="6"/>
            </p:cNvCxnSpPr>
            <p:nvPr/>
          </p:nvCxnSpPr>
          <p:spPr bwMode="auto">
            <a:xfrm rot="5400000">
              <a:off x="2742" y="1980"/>
              <a:ext cx="1277" cy="73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5" name="AutoShape 41"/>
            <p:cNvCxnSpPr>
              <a:cxnSpLocks noChangeShapeType="1"/>
              <a:stCxn id="154629" idx="4"/>
              <a:endCxn id="154652" idx="6"/>
            </p:cNvCxnSpPr>
            <p:nvPr/>
          </p:nvCxnSpPr>
          <p:spPr bwMode="auto">
            <a:xfrm rot="5400000">
              <a:off x="2606" y="2126"/>
              <a:ext cx="1560" cy="72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6" name="AutoShape 42"/>
            <p:cNvCxnSpPr>
              <a:cxnSpLocks noChangeShapeType="1"/>
              <a:stCxn id="154629" idx="4"/>
              <a:endCxn id="154656" idx="0"/>
            </p:cNvCxnSpPr>
            <p:nvPr/>
          </p:nvCxnSpPr>
          <p:spPr bwMode="auto">
            <a:xfrm rot="5400000">
              <a:off x="2635" y="2315"/>
              <a:ext cx="1720" cy="508"/>
            </a:xfrm>
            <a:prstGeom prst="curvedConnector3">
              <a:avLst>
                <a:gd name="adj1" fmla="val 5124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7" name="AutoShape 43"/>
            <p:cNvCxnSpPr>
              <a:cxnSpLocks noChangeShapeType="1"/>
              <a:stCxn id="154630" idx="4"/>
              <a:endCxn id="154653" idx="0"/>
            </p:cNvCxnSpPr>
            <p:nvPr/>
          </p:nvCxnSpPr>
          <p:spPr bwMode="auto">
            <a:xfrm rot="5400000">
              <a:off x="3794" y="1915"/>
              <a:ext cx="641" cy="18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8" name="AutoShape 44"/>
            <p:cNvCxnSpPr>
              <a:cxnSpLocks noChangeShapeType="1"/>
              <a:stCxn id="154634" idx="4"/>
              <a:endCxn id="154671" idx="0"/>
            </p:cNvCxnSpPr>
            <p:nvPr/>
          </p:nvCxnSpPr>
          <p:spPr bwMode="auto">
            <a:xfrm rot="5400000">
              <a:off x="4028" y="2294"/>
              <a:ext cx="844" cy="421"/>
            </a:xfrm>
            <a:prstGeom prst="curvedConnector3">
              <a:avLst>
                <a:gd name="adj1" fmla="val 2721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69" name="AutoShape 45"/>
            <p:cNvCxnSpPr>
              <a:cxnSpLocks noChangeShapeType="1"/>
              <a:stCxn id="154634" idx="4"/>
              <a:endCxn id="154655" idx="0"/>
            </p:cNvCxnSpPr>
            <p:nvPr/>
          </p:nvCxnSpPr>
          <p:spPr bwMode="auto">
            <a:xfrm rot="16200000" flipH="1">
              <a:off x="4481" y="2262"/>
              <a:ext cx="406" cy="4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70" name="AutoShape 46"/>
            <p:cNvCxnSpPr>
              <a:cxnSpLocks noChangeShapeType="1"/>
              <a:stCxn id="154635" idx="4"/>
              <a:endCxn id="154654" idx="0"/>
            </p:cNvCxnSpPr>
            <p:nvPr/>
          </p:nvCxnSpPr>
          <p:spPr bwMode="auto">
            <a:xfrm rot="5400000">
              <a:off x="4626" y="2731"/>
              <a:ext cx="1260" cy="13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71" name="Oval 47"/>
            <p:cNvSpPr>
              <a:spLocks noChangeArrowheads="1"/>
            </p:cNvSpPr>
            <p:nvPr/>
          </p:nvSpPr>
          <p:spPr bwMode="auto">
            <a:xfrm>
              <a:off x="3895" y="2927"/>
              <a:ext cx="687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 i="1"/>
                <a:t>cabriole</a:t>
              </a:r>
            </a:p>
          </p:txBody>
        </p:sp>
        <p:cxnSp>
          <p:nvCxnSpPr>
            <p:cNvPr id="154672" name="AutoShape 48"/>
            <p:cNvCxnSpPr>
              <a:cxnSpLocks noChangeShapeType="1"/>
              <a:stCxn id="154637" idx="4"/>
              <a:endCxn id="154652" idx="2"/>
            </p:cNvCxnSpPr>
            <p:nvPr/>
          </p:nvCxnSpPr>
          <p:spPr bwMode="auto">
            <a:xfrm rot="16200000" flipH="1">
              <a:off x="1748" y="2460"/>
              <a:ext cx="1463" cy="15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73" name="Rectangle 49"/>
            <p:cNvSpPr>
              <a:spLocks noChangeArrowheads="1"/>
            </p:cNvSpPr>
            <p:nvPr/>
          </p:nvSpPr>
          <p:spPr bwMode="auto">
            <a:xfrm>
              <a:off x="2567" y="1848"/>
              <a:ext cx="436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pattern</a:t>
              </a:r>
            </a:p>
          </p:txBody>
        </p:sp>
        <p:sp>
          <p:nvSpPr>
            <p:cNvPr id="154674" name="Oval 50"/>
            <p:cNvSpPr>
              <a:spLocks noChangeArrowheads="1"/>
            </p:cNvSpPr>
            <p:nvPr/>
          </p:nvSpPr>
          <p:spPr bwMode="auto">
            <a:xfrm>
              <a:off x="3633" y="1784"/>
              <a:ext cx="223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75" name="AutoShape 51"/>
            <p:cNvCxnSpPr>
              <a:cxnSpLocks noChangeShapeType="1"/>
              <a:stCxn id="154673" idx="3"/>
              <a:endCxn id="154674" idx="2"/>
            </p:cNvCxnSpPr>
            <p:nvPr/>
          </p:nvCxnSpPr>
          <p:spPr bwMode="auto">
            <a:xfrm flipV="1">
              <a:off x="3003" y="1825"/>
              <a:ext cx="630" cy="1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76" name="Rectangle 52"/>
            <p:cNvSpPr>
              <a:spLocks noChangeArrowheads="1"/>
            </p:cNvSpPr>
            <p:nvPr/>
          </p:nvSpPr>
          <p:spPr bwMode="auto">
            <a:xfrm>
              <a:off x="3468" y="2991"/>
              <a:ext cx="330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style</a:t>
              </a:r>
            </a:p>
          </p:txBody>
        </p:sp>
        <p:sp>
          <p:nvSpPr>
            <p:cNvPr id="154677" name="Oval 53"/>
            <p:cNvSpPr>
              <a:spLocks noChangeArrowheads="1"/>
            </p:cNvSpPr>
            <p:nvPr/>
          </p:nvSpPr>
          <p:spPr bwMode="auto">
            <a:xfrm>
              <a:off x="4195" y="2649"/>
              <a:ext cx="155" cy="7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78" name="AutoShape 54"/>
            <p:cNvCxnSpPr>
              <a:cxnSpLocks noChangeShapeType="1"/>
              <a:stCxn id="154676" idx="0"/>
              <a:endCxn id="154677" idx="2"/>
            </p:cNvCxnSpPr>
            <p:nvPr/>
          </p:nvCxnSpPr>
          <p:spPr bwMode="auto">
            <a:xfrm rot="16200000">
              <a:off x="3761" y="2557"/>
              <a:ext cx="306" cy="56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79" name="Rectangle 55"/>
            <p:cNvSpPr>
              <a:spLocks noChangeArrowheads="1"/>
            </p:cNvSpPr>
            <p:nvPr/>
          </p:nvSpPr>
          <p:spPr bwMode="auto">
            <a:xfrm>
              <a:off x="4127" y="2040"/>
              <a:ext cx="330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color</a:t>
              </a:r>
            </a:p>
          </p:txBody>
        </p:sp>
        <p:sp>
          <p:nvSpPr>
            <p:cNvPr id="154680" name="Oval 56"/>
            <p:cNvSpPr>
              <a:spLocks noChangeArrowheads="1"/>
            </p:cNvSpPr>
            <p:nvPr/>
          </p:nvSpPr>
          <p:spPr bwMode="auto">
            <a:xfrm>
              <a:off x="4602" y="2254"/>
              <a:ext cx="165" cy="9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81" name="AutoShape 57"/>
            <p:cNvCxnSpPr>
              <a:cxnSpLocks noChangeShapeType="1"/>
              <a:stCxn id="154679" idx="3"/>
              <a:endCxn id="154680" idx="2"/>
            </p:cNvCxnSpPr>
            <p:nvPr/>
          </p:nvCxnSpPr>
          <p:spPr bwMode="auto">
            <a:xfrm>
              <a:off x="4457" y="2147"/>
              <a:ext cx="145" cy="15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82" name="Oval 58"/>
            <p:cNvSpPr>
              <a:spLocks noChangeArrowheads="1"/>
            </p:cNvSpPr>
            <p:nvPr/>
          </p:nvSpPr>
          <p:spPr bwMode="auto">
            <a:xfrm>
              <a:off x="4234" y="3536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wavy</a:t>
              </a:r>
            </a:p>
          </p:txBody>
        </p:sp>
        <p:sp>
          <p:nvSpPr>
            <p:cNvPr id="154683" name="Rectangle 59"/>
            <p:cNvSpPr>
              <a:spLocks noChangeArrowheads="1"/>
            </p:cNvSpPr>
            <p:nvPr/>
          </p:nvSpPr>
          <p:spPr bwMode="auto">
            <a:xfrm>
              <a:off x="3730" y="3279"/>
              <a:ext cx="397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shape</a:t>
              </a:r>
            </a:p>
          </p:txBody>
        </p:sp>
        <p:sp>
          <p:nvSpPr>
            <p:cNvPr id="154684" name="Oval 60"/>
            <p:cNvSpPr>
              <a:spLocks noChangeArrowheads="1"/>
            </p:cNvSpPr>
            <p:nvPr/>
          </p:nvSpPr>
          <p:spPr bwMode="auto">
            <a:xfrm>
              <a:off x="4457" y="3279"/>
              <a:ext cx="106" cy="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85" name="AutoShape 61"/>
            <p:cNvCxnSpPr>
              <a:cxnSpLocks noChangeShapeType="1"/>
              <a:stCxn id="154683" idx="3"/>
              <a:endCxn id="154684" idx="2"/>
            </p:cNvCxnSpPr>
            <p:nvPr/>
          </p:nvCxnSpPr>
          <p:spPr bwMode="auto">
            <a:xfrm flipV="1">
              <a:off x="4127" y="3315"/>
              <a:ext cx="330" cy="7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86" name="Oval 62"/>
            <p:cNvSpPr>
              <a:spLocks noChangeArrowheads="1"/>
            </p:cNvSpPr>
            <p:nvPr/>
          </p:nvSpPr>
          <p:spPr bwMode="auto">
            <a:xfrm>
              <a:off x="5251" y="2233"/>
              <a:ext cx="126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87" name="AutoShape 63"/>
            <p:cNvCxnSpPr>
              <a:cxnSpLocks noChangeShapeType="1"/>
              <a:stCxn id="154679" idx="3"/>
              <a:endCxn id="154686" idx="2"/>
            </p:cNvCxnSpPr>
            <p:nvPr/>
          </p:nvCxnSpPr>
          <p:spPr bwMode="auto">
            <a:xfrm>
              <a:off x="4457" y="2147"/>
              <a:ext cx="794" cy="12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88" name="AutoShape 64"/>
            <p:cNvCxnSpPr>
              <a:cxnSpLocks noChangeShapeType="1"/>
              <a:stCxn id="154635" idx="4"/>
              <a:endCxn id="154682" idx="0"/>
            </p:cNvCxnSpPr>
            <p:nvPr/>
          </p:nvCxnSpPr>
          <p:spPr bwMode="auto">
            <a:xfrm rot="5400000">
              <a:off x="4219" y="2431"/>
              <a:ext cx="1367" cy="84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90" name="Oval 66"/>
            <p:cNvSpPr>
              <a:spLocks noChangeArrowheads="1"/>
            </p:cNvSpPr>
            <p:nvPr/>
          </p:nvSpPr>
          <p:spPr bwMode="auto">
            <a:xfrm>
              <a:off x="3153" y="1760"/>
              <a:ext cx="223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91" name="AutoShape 67"/>
            <p:cNvCxnSpPr>
              <a:cxnSpLocks noChangeShapeType="1"/>
              <a:stCxn id="154673" idx="3"/>
              <a:endCxn id="154690" idx="2"/>
            </p:cNvCxnSpPr>
            <p:nvPr/>
          </p:nvCxnSpPr>
          <p:spPr bwMode="auto">
            <a:xfrm flipV="1">
              <a:off x="3003" y="1801"/>
              <a:ext cx="150" cy="15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92" name="Oval 68"/>
            <p:cNvSpPr>
              <a:spLocks noChangeArrowheads="1"/>
            </p:cNvSpPr>
            <p:nvPr/>
          </p:nvSpPr>
          <p:spPr bwMode="auto">
            <a:xfrm>
              <a:off x="5266" y="2900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drawer</a:t>
              </a:r>
            </a:p>
          </p:txBody>
        </p:sp>
        <p:cxnSp>
          <p:nvCxnSpPr>
            <p:cNvPr id="154693" name="AutoShape 69"/>
            <p:cNvCxnSpPr>
              <a:cxnSpLocks noChangeShapeType="1"/>
              <a:endCxn id="154692" idx="0"/>
            </p:cNvCxnSpPr>
            <p:nvPr/>
          </p:nvCxnSpPr>
          <p:spPr bwMode="auto">
            <a:xfrm rot="16200000" flipH="1">
              <a:off x="4678" y="2065"/>
              <a:ext cx="817" cy="853"/>
            </a:xfrm>
            <a:prstGeom prst="curvedConnector3">
              <a:avLst>
                <a:gd name="adj1" fmla="val 4994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94" name="Rectangle 70"/>
            <p:cNvSpPr>
              <a:spLocks noChangeArrowheads="1"/>
            </p:cNvSpPr>
            <p:nvPr/>
          </p:nvSpPr>
          <p:spPr bwMode="auto">
            <a:xfrm>
              <a:off x="5431" y="2339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Has a</a:t>
              </a:r>
            </a:p>
          </p:txBody>
        </p:sp>
        <p:sp>
          <p:nvSpPr>
            <p:cNvPr id="154695" name="Oval 71"/>
            <p:cNvSpPr>
              <a:spLocks noChangeArrowheads="1"/>
            </p:cNvSpPr>
            <p:nvPr/>
          </p:nvSpPr>
          <p:spPr bwMode="auto">
            <a:xfrm>
              <a:off x="5414" y="2695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96" name="AutoShape 72"/>
            <p:cNvCxnSpPr>
              <a:cxnSpLocks noChangeShapeType="1"/>
              <a:stCxn id="154694" idx="2"/>
              <a:endCxn id="154695" idx="6"/>
            </p:cNvCxnSpPr>
            <p:nvPr/>
          </p:nvCxnSpPr>
          <p:spPr bwMode="auto">
            <a:xfrm rot="5400000">
              <a:off x="5487" y="2615"/>
              <a:ext cx="172" cy="4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97" name="Oval 73"/>
            <p:cNvSpPr>
              <a:spLocks noChangeArrowheads="1"/>
            </p:cNvSpPr>
            <p:nvPr/>
          </p:nvSpPr>
          <p:spPr bwMode="auto">
            <a:xfrm>
              <a:off x="4930" y="3896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Brass</a:t>
              </a:r>
            </a:p>
            <a:p>
              <a:r>
                <a:rPr lang="en-US" altLang="en-US" sz="1000"/>
                <a:t>handle</a:t>
              </a:r>
            </a:p>
          </p:txBody>
        </p:sp>
        <p:cxnSp>
          <p:nvCxnSpPr>
            <p:cNvPr id="154698" name="AutoShape 74"/>
            <p:cNvCxnSpPr>
              <a:cxnSpLocks noChangeShapeType="1"/>
              <a:stCxn id="154692" idx="4"/>
              <a:endCxn id="154697" idx="6"/>
            </p:cNvCxnSpPr>
            <p:nvPr/>
          </p:nvCxnSpPr>
          <p:spPr bwMode="auto">
            <a:xfrm rot="5400000">
              <a:off x="5035" y="3545"/>
              <a:ext cx="868" cy="8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99" name="Rectangle 75"/>
            <p:cNvSpPr>
              <a:spLocks noChangeArrowheads="1"/>
            </p:cNvSpPr>
            <p:nvPr/>
          </p:nvSpPr>
          <p:spPr bwMode="auto">
            <a:xfrm>
              <a:off x="5431" y="3230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000"/>
                <a:t>With  a</a:t>
              </a:r>
            </a:p>
          </p:txBody>
        </p:sp>
        <p:sp>
          <p:nvSpPr>
            <p:cNvPr id="154700" name="Oval 76"/>
            <p:cNvSpPr>
              <a:spLocks noChangeArrowheads="1"/>
            </p:cNvSpPr>
            <p:nvPr/>
          </p:nvSpPr>
          <p:spPr bwMode="auto">
            <a:xfrm>
              <a:off x="5414" y="3691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701" name="AutoShape 77"/>
            <p:cNvCxnSpPr>
              <a:cxnSpLocks noChangeShapeType="1"/>
              <a:stCxn id="154699" idx="2"/>
              <a:endCxn id="154700" idx="6"/>
            </p:cNvCxnSpPr>
            <p:nvPr/>
          </p:nvCxnSpPr>
          <p:spPr bwMode="auto">
            <a:xfrm rot="5400000">
              <a:off x="5434" y="3559"/>
              <a:ext cx="277" cy="4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702" name="Oval 78"/>
            <p:cNvSpPr>
              <a:spLocks noChangeArrowheads="1"/>
            </p:cNvSpPr>
            <p:nvPr/>
          </p:nvSpPr>
          <p:spPr bwMode="auto">
            <a:xfrm>
              <a:off x="4123" y="1797"/>
              <a:ext cx="155" cy="7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703" name="AutoShape 79"/>
            <p:cNvCxnSpPr>
              <a:cxnSpLocks noChangeShapeType="1"/>
              <a:stCxn id="154702" idx="6"/>
            </p:cNvCxnSpPr>
            <p:nvPr/>
          </p:nvCxnSpPr>
          <p:spPr bwMode="auto">
            <a:xfrm>
              <a:off x="4278" y="1833"/>
              <a:ext cx="14" cy="20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4705" name="Rectangle 81"/>
          <p:cNvSpPr>
            <a:spLocks noChangeArrowheads="1"/>
          </p:cNvSpPr>
          <p:nvPr/>
        </p:nvSpPr>
        <p:spPr bwMode="auto">
          <a:xfrm>
            <a:off x="509588" y="768350"/>
            <a:ext cx="31035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Some kind of abstraction occurs in cognition</a:t>
            </a:r>
          </a:p>
        </p:txBody>
      </p:sp>
      <p:pic>
        <p:nvPicPr>
          <p:cNvPr id="154713" name="Picture 89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894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47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471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Oval 2"/>
          <p:cNvSpPr>
            <a:spLocks noChangeArrowheads="1"/>
          </p:cNvSpPr>
          <p:nvPr/>
        </p:nvSpPr>
        <p:spPr bwMode="auto">
          <a:xfrm>
            <a:off x="5829300" y="1306513"/>
            <a:ext cx="722313" cy="4238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corner</a:t>
            </a:r>
          </a:p>
        </p:txBody>
      </p:sp>
      <p:sp>
        <p:nvSpPr>
          <p:cNvPr id="158723" name="Oval 3"/>
          <p:cNvSpPr>
            <a:spLocks noChangeArrowheads="1"/>
          </p:cNvSpPr>
          <p:nvPr/>
        </p:nvSpPr>
        <p:spPr bwMode="auto">
          <a:xfrm>
            <a:off x="4875213" y="2374900"/>
            <a:ext cx="615950" cy="3222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wall</a:t>
            </a:r>
          </a:p>
        </p:txBody>
      </p:sp>
      <p:sp>
        <p:nvSpPr>
          <p:cNvPr id="158724" name="Oval 4"/>
          <p:cNvSpPr>
            <a:spLocks noChangeArrowheads="1"/>
          </p:cNvSpPr>
          <p:nvPr/>
        </p:nvSpPr>
        <p:spPr bwMode="auto">
          <a:xfrm>
            <a:off x="5613400" y="2357438"/>
            <a:ext cx="676275" cy="355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wall</a:t>
            </a:r>
          </a:p>
        </p:txBody>
      </p:sp>
      <p:sp>
        <p:nvSpPr>
          <p:cNvPr id="158725" name="Oval 5"/>
          <p:cNvSpPr>
            <a:spLocks noChangeArrowheads="1"/>
          </p:cNvSpPr>
          <p:nvPr/>
        </p:nvSpPr>
        <p:spPr bwMode="auto">
          <a:xfrm>
            <a:off x="6383338" y="2339975"/>
            <a:ext cx="598487" cy="3397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floor</a:t>
            </a:r>
          </a:p>
        </p:txBody>
      </p:sp>
      <p:cxnSp>
        <p:nvCxnSpPr>
          <p:cNvPr id="158726" name="AutoShape 6"/>
          <p:cNvCxnSpPr>
            <a:cxnSpLocks noChangeShapeType="1"/>
            <a:stCxn id="158722" idx="4"/>
            <a:endCxn id="158723" idx="0"/>
          </p:cNvCxnSpPr>
          <p:nvPr/>
        </p:nvCxnSpPr>
        <p:spPr bwMode="auto">
          <a:xfrm rot="5400000">
            <a:off x="5364163" y="1549400"/>
            <a:ext cx="644525" cy="1006475"/>
          </a:xfrm>
          <a:prstGeom prst="curvedConnector3">
            <a:avLst>
              <a:gd name="adj1" fmla="val 5789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27" name="AutoShape 7"/>
          <p:cNvCxnSpPr>
            <a:cxnSpLocks noChangeShapeType="1"/>
            <a:stCxn id="158722" idx="4"/>
            <a:endCxn id="158724" idx="0"/>
          </p:cNvCxnSpPr>
          <p:nvPr/>
        </p:nvCxnSpPr>
        <p:spPr bwMode="auto">
          <a:xfrm rot="5400000">
            <a:off x="5757069" y="1924844"/>
            <a:ext cx="627063" cy="23812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28" name="AutoShape 8"/>
          <p:cNvCxnSpPr>
            <a:cxnSpLocks noChangeShapeType="1"/>
            <a:stCxn id="158722" idx="4"/>
            <a:endCxn id="158725" idx="0"/>
          </p:cNvCxnSpPr>
          <p:nvPr/>
        </p:nvCxnSpPr>
        <p:spPr bwMode="auto">
          <a:xfrm rot="16200000" flipH="1">
            <a:off x="6130926" y="1789112"/>
            <a:ext cx="609600" cy="49212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29" name="Oval 9"/>
          <p:cNvSpPr>
            <a:spLocks noChangeArrowheads="1"/>
          </p:cNvSpPr>
          <p:nvPr/>
        </p:nvSpPr>
        <p:spPr bwMode="auto">
          <a:xfrm>
            <a:off x="7027863" y="2867025"/>
            <a:ext cx="739775" cy="4397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table</a:t>
            </a:r>
          </a:p>
        </p:txBody>
      </p:sp>
      <p:sp>
        <p:nvSpPr>
          <p:cNvPr id="158730" name="Oval 10"/>
          <p:cNvSpPr>
            <a:spLocks noChangeArrowheads="1"/>
          </p:cNvSpPr>
          <p:nvPr/>
        </p:nvSpPr>
        <p:spPr bwMode="auto">
          <a:xfrm>
            <a:off x="8120063" y="3019425"/>
            <a:ext cx="661987" cy="4238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curtain</a:t>
            </a:r>
          </a:p>
        </p:txBody>
      </p:sp>
      <p:sp>
        <p:nvSpPr>
          <p:cNvPr id="158731" name="Rectangle 11"/>
          <p:cNvSpPr>
            <a:spLocks noChangeArrowheads="1"/>
          </p:cNvSpPr>
          <p:nvPr/>
        </p:nvSpPr>
        <p:spPr bwMode="auto">
          <a:xfrm>
            <a:off x="3890963" y="1425575"/>
            <a:ext cx="1276350" cy="35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composed of</a:t>
            </a:r>
          </a:p>
        </p:txBody>
      </p:sp>
      <p:sp>
        <p:nvSpPr>
          <p:cNvPr id="158732" name="Oval 12"/>
          <p:cNvSpPr>
            <a:spLocks noChangeArrowheads="1"/>
          </p:cNvSpPr>
          <p:nvPr/>
        </p:nvSpPr>
        <p:spPr bwMode="auto">
          <a:xfrm>
            <a:off x="3167063" y="2560638"/>
            <a:ext cx="1292225" cy="3063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baseboard</a:t>
            </a:r>
          </a:p>
        </p:txBody>
      </p:sp>
      <p:sp>
        <p:nvSpPr>
          <p:cNvPr id="158733" name="Oval 13"/>
          <p:cNvSpPr>
            <a:spLocks noChangeArrowheads="1"/>
          </p:cNvSpPr>
          <p:nvPr/>
        </p:nvSpPr>
        <p:spPr bwMode="auto">
          <a:xfrm>
            <a:off x="5983288" y="1849438"/>
            <a:ext cx="414337" cy="79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34" name="AutoShape 14"/>
          <p:cNvCxnSpPr>
            <a:cxnSpLocks noChangeShapeType="1"/>
            <a:stCxn id="158731" idx="3"/>
            <a:endCxn id="158733" idx="2"/>
          </p:cNvCxnSpPr>
          <p:nvPr/>
        </p:nvCxnSpPr>
        <p:spPr bwMode="auto">
          <a:xfrm>
            <a:off x="5167313" y="1603375"/>
            <a:ext cx="815975" cy="2857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35" name="Rectangle 15"/>
          <p:cNvSpPr>
            <a:spLocks noChangeArrowheads="1"/>
          </p:cNvSpPr>
          <p:nvPr/>
        </p:nvSpPr>
        <p:spPr bwMode="auto">
          <a:xfrm>
            <a:off x="7335838" y="933450"/>
            <a:ext cx="1108075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contains</a:t>
            </a:r>
          </a:p>
        </p:txBody>
      </p:sp>
      <p:sp>
        <p:nvSpPr>
          <p:cNvPr id="158736" name="Oval 16"/>
          <p:cNvSpPr>
            <a:spLocks noChangeArrowheads="1"/>
          </p:cNvSpPr>
          <p:nvPr/>
        </p:nvSpPr>
        <p:spPr bwMode="auto">
          <a:xfrm rot="-1001955">
            <a:off x="6802438" y="1498600"/>
            <a:ext cx="374650" cy="206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37" name="AutoShape 17"/>
          <p:cNvCxnSpPr>
            <a:cxnSpLocks noChangeShapeType="1"/>
            <a:stCxn id="158735" idx="2"/>
            <a:endCxn id="158736" idx="6"/>
          </p:cNvCxnSpPr>
          <p:nvPr/>
        </p:nvCxnSpPr>
        <p:spPr bwMode="auto">
          <a:xfrm rot="5400000">
            <a:off x="7376319" y="1029494"/>
            <a:ext cx="304800" cy="7223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38" name="AutoShape 18"/>
          <p:cNvCxnSpPr>
            <a:cxnSpLocks noChangeShapeType="1"/>
            <a:stCxn id="158722" idx="6"/>
            <a:endCxn id="158730" idx="0"/>
          </p:cNvCxnSpPr>
          <p:nvPr/>
        </p:nvCxnSpPr>
        <p:spPr bwMode="auto">
          <a:xfrm>
            <a:off x="6551613" y="1517650"/>
            <a:ext cx="1900237" cy="15017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39" name="AutoShape 19"/>
          <p:cNvCxnSpPr>
            <a:cxnSpLocks noChangeShapeType="1"/>
            <a:stCxn id="158722" idx="6"/>
            <a:endCxn id="158729" idx="0"/>
          </p:cNvCxnSpPr>
          <p:nvPr/>
        </p:nvCxnSpPr>
        <p:spPr bwMode="auto">
          <a:xfrm>
            <a:off x="6551613" y="1517650"/>
            <a:ext cx="846137" cy="13493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40" name="AutoShape 20"/>
          <p:cNvCxnSpPr>
            <a:cxnSpLocks noChangeShapeType="1"/>
            <a:stCxn id="158722" idx="4"/>
            <a:endCxn id="158732" idx="0"/>
          </p:cNvCxnSpPr>
          <p:nvPr/>
        </p:nvCxnSpPr>
        <p:spPr bwMode="auto">
          <a:xfrm rot="5400000">
            <a:off x="4586287" y="957263"/>
            <a:ext cx="830263" cy="237648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41" name="Rectangle 21"/>
          <p:cNvSpPr>
            <a:spLocks noChangeArrowheads="1"/>
          </p:cNvSpPr>
          <p:nvPr/>
        </p:nvSpPr>
        <p:spPr bwMode="auto">
          <a:xfrm>
            <a:off x="2876550" y="3008313"/>
            <a:ext cx="522288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color</a:t>
            </a:r>
          </a:p>
        </p:txBody>
      </p:sp>
      <p:sp>
        <p:nvSpPr>
          <p:cNvPr id="158742" name="Oval 22"/>
          <p:cNvSpPr>
            <a:spLocks noChangeArrowheads="1"/>
          </p:cNvSpPr>
          <p:nvPr/>
        </p:nvSpPr>
        <p:spPr bwMode="auto">
          <a:xfrm>
            <a:off x="3706813" y="3001963"/>
            <a:ext cx="214312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43" name="AutoShape 23"/>
          <p:cNvCxnSpPr>
            <a:cxnSpLocks noChangeShapeType="1"/>
            <a:stCxn id="158741" idx="3"/>
            <a:endCxn id="158742" idx="2"/>
          </p:cNvCxnSpPr>
          <p:nvPr/>
        </p:nvCxnSpPr>
        <p:spPr bwMode="auto">
          <a:xfrm flipV="1">
            <a:off x="3398838" y="3049588"/>
            <a:ext cx="307975" cy="128587"/>
          </a:xfrm>
          <a:prstGeom prst="curvedConnector3">
            <a:avLst>
              <a:gd name="adj1" fmla="val 494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44" name="Oval 24" descr="Wide upward diagonal"/>
          <p:cNvSpPr>
            <a:spLocks noChangeArrowheads="1"/>
          </p:cNvSpPr>
          <p:nvPr/>
        </p:nvSpPr>
        <p:spPr bwMode="auto">
          <a:xfrm>
            <a:off x="4044950" y="3578225"/>
            <a:ext cx="768350" cy="406400"/>
          </a:xfrm>
          <a:prstGeom prst="ellipse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Stripes   </a:t>
            </a:r>
          </a:p>
        </p:txBody>
      </p:sp>
      <p:sp>
        <p:nvSpPr>
          <p:cNvPr id="158745" name="Oval 25" descr="Dark vertical"/>
          <p:cNvSpPr>
            <a:spLocks noChangeArrowheads="1"/>
          </p:cNvSpPr>
          <p:nvPr/>
        </p:nvSpPr>
        <p:spPr bwMode="auto">
          <a:xfrm>
            <a:off x="4029075" y="4035425"/>
            <a:ext cx="784225" cy="423863"/>
          </a:xfrm>
          <a:prstGeom prst="ellipse">
            <a:avLst/>
          </a:prstGeom>
          <a:pattFill prst="dkVert">
            <a:fgClr>
              <a:schemeClr val="bg2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Vertical </a:t>
            </a:r>
          </a:p>
        </p:txBody>
      </p:sp>
      <p:sp>
        <p:nvSpPr>
          <p:cNvPr id="158746" name="Oval 26"/>
          <p:cNvSpPr>
            <a:spLocks noChangeArrowheads="1"/>
          </p:cNvSpPr>
          <p:nvPr/>
        </p:nvSpPr>
        <p:spPr bwMode="auto">
          <a:xfrm>
            <a:off x="4059238" y="4578350"/>
            <a:ext cx="723900" cy="322263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b="1">
                <a:solidFill>
                  <a:schemeClr val="bg1"/>
                </a:solidFill>
              </a:rPr>
              <a:t>blue</a:t>
            </a:r>
          </a:p>
        </p:txBody>
      </p:sp>
      <p:sp>
        <p:nvSpPr>
          <p:cNvPr id="158747" name="Oval 27"/>
          <p:cNvSpPr>
            <a:spLocks noChangeArrowheads="1"/>
          </p:cNvSpPr>
          <p:nvPr/>
        </p:nvSpPr>
        <p:spPr bwMode="auto">
          <a:xfrm>
            <a:off x="4059238" y="5019675"/>
            <a:ext cx="739775" cy="3381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white</a:t>
            </a:r>
          </a:p>
        </p:txBody>
      </p:sp>
      <p:sp>
        <p:nvSpPr>
          <p:cNvPr id="158748" name="Oval 28"/>
          <p:cNvSpPr>
            <a:spLocks noChangeArrowheads="1"/>
          </p:cNvSpPr>
          <p:nvPr/>
        </p:nvSpPr>
        <p:spPr bwMode="auto">
          <a:xfrm>
            <a:off x="6013450" y="3697288"/>
            <a:ext cx="738188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yellow</a:t>
            </a:r>
          </a:p>
        </p:txBody>
      </p:sp>
      <p:sp>
        <p:nvSpPr>
          <p:cNvPr id="158749" name="Oval 29"/>
          <p:cNvSpPr>
            <a:spLocks noChangeArrowheads="1"/>
          </p:cNvSpPr>
          <p:nvPr/>
        </p:nvSpPr>
        <p:spPr bwMode="auto">
          <a:xfrm>
            <a:off x="7874000" y="5443538"/>
            <a:ext cx="723900" cy="322262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b="1">
                <a:solidFill>
                  <a:schemeClr val="bg1"/>
                </a:solidFill>
              </a:rPr>
              <a:t>blue</a:t>
            </a:r>
          </a:p>
        </p:txBody>
      </p:sp>
      <p:sp>
        <p:nvSpPr>
          <p:cNvPr id="158750" name="Oval 30"/>
          <p:cNvSpPr>
            <a:spLocks noChangeArrowheads="1"/>
          </p:cNvSpPr>
          <p:nvPr/>
        </p:nvSpPr>
        <p:spPr bwMode="auto">
          <a:xfrm>
            <a:off x="7105650" y="3951288"/>
            <a:ext cx="738188" cy="45720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walnut</a:t>
            </a:r>
          </a:p>
        </p:txBody>
      </p:sp>
      <p:sp>
        <p:nvSpPr>
          <p:cNvPr id="158751" name="Oval 31" descr="Solid diamond"/>
          <p:cNvSpPr>
            <a:spLocks noChangeArrowheads="1"/>
          </p:cNvSpPr>
          <p:nvPr/>
        </p:nvSpPr>
        <p:spPr bwMode="auto">
          <a:xfrm>
            <a:off x="4305300" y="5443538"/>
            <a:ext cx="1677988" cy="542925"/>
          </a:xfrm>
          <a:prstGeom prst="ellipse">
            <a:avLst/>
          </a:prstGeom>
          <a:pattFill prst="solidDmnd">
            <a:fgClr>
              <a:srgbClr val="0033CC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b="1"/>
              <a:t>ornamental</a:t>
            </a:r>
          </a:p>
          <a:p>
            <a:r>
              <a:rPr lang="en-US" altLang="en-US" sz="1000" b="1"/>
              <a:t>pattern</a:t>
            </a:r>
          </a:p>
        </p:txBody>
      </p:sp>
      <p:cxnSp>
        <p:nvCxnSpPr>
          <p:cNvPr id="158752" name="AutoShape 32"/>
          <p:cNvCxnSpPr>
            <a:cxnSpLocks noChangeShapeType="1"/>
            <a:stCxn id="158723" idx="4"/>
            <a:endCxn id="158744" idx="6"/>
          </p:cNvCxnSpPr>
          <p:nvPr/>
        </p:nvCxnSpPr>
        <p:spPr bwMode="auto">
          <a:xfrm rot="5400000">
            <a:off x="4456113" y="3054350"/>
            <a:ext cx="1084262" cy="3698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53" name="AutoShape 33"/>
          <p:cNvCxnSpPr>
            <a:cxnSpLocks noChangeShapeType="1"/>
            <a:stCxn id="158723" idx="4"/>
            <a:endCxn id="158745" idx="6"/>
          </p:cNvCxnSpPr>
          <p:nvPr/>
        </p:nvCxnSpPr>
        <p:spPr bwMode="auto">
          <a:xfrm rot="5400000">
            <a:off x="4222750" y="3287713"/>
            <a:ext cx="1550987" cy="3698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54" name="AutoShape 34"/>
          <p:cNvCxnSpPr>
            <a:cxnSpLocks noChangeShapeType="1"/>
            <a:stCxn id="158723" idx="4"/>
            <a:endCxn id="158746" idx="6"/>
          </p:cNvCxnSpPr>
          <p:nvPr/>
        </p:nvCxnSpPr>
        <p:spPr bwMode="auto">
          <a:xfrm rot="5400000">
            <a:off x="3961607" y="3518694"/>
            <a:ext cx="2043112" cy="4000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55" name="AutoShape 35"/>
          <p:cNvCxnSpPr>
            <a:cxnSpLocks noChangeShapeType="1"/>
            <a:stCxn id="158723" idx="4"/>
            <a:endCxn id="158747" idx="6"/>
          </p:cNvCxnSpPr>
          <p:nvPr/>
        </p:nvCxnSpPr>
        <p:spPr bwMode="auto">
          <a:xfrm rot="5400000">
            <a:off x="3744913" y="3751263"/>
            <a:ext cx="2492375" cy="384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56" name="AutoShape 36"/>
          <p:cNvCxnSpPr>
            <a:cxnSpLocks noChangeShapeType="1"/>
            <a:stCxn id="158723" idx="4"/>
            <a:endCxn id="158751" idx="0"/>
          </p:cNvCxnSpPr>
          <p:nvPr/>
        </p:nvCxnSpPr>
        <p:spPr bwMode="auto">
          <a:xfrm rot="5400000">
            <a:off x="3790950" y="4051301"/>
            <a:ext cx="2746375" cy="381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57" name="AutoShape 37"/>
          <p:cNvCxnSpPr>
            <a:cxnSpLocks noChangeShapeType="1"/>
            <a:stCxn id="158724" idx="4"/>
            <a:endCxn id="158744" idx="6"/>
          </p:cNvCxnSpPr>
          <p:nvPr/>
        </p:nvCxnSpPr>
        <p:spPr bwMode="auto">
          <a:xfrm rot="5400000">
            <a:off x="4848225" y="2678113"/>
            <a:ext cx="1068387" cy="113823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58" name="AutoShape 38"/>
          <p:cNvCxnSpPr>
            <a:cxnSpLocks noChangeShapeType="1"/>
            <a:stCxn id="158724" idx="4"/>
            <a:endCxn id="158745" idx="6"/>
          </p:cNvCxnSpPr>
          <p:nvPr/>
        </p:nvCxnSpPr>
        <p:spPr bwMode="auto">
          <a:xfrm rot="5400000">
            <a:off x="4614863" y="2911475"/>
            <a:ext cx="1535112" cy="113823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59" name="AutoShape 39"/>
          <p:cNvCxnSpPr>
            <a:cxnSpLocks noChangeShapeType="1"/>
            <a:stCxn id="158724" idx="4"/>
            <a:endCxn id="158746" idx="6"/>
          </p:cNvCxnSpPr>
          <p:nvPr/>
        </p:nvCxnSpPr>
        <p:spPr bwMode="auto">
          <a:xfrm rot="5400000">
            <a:off x="4353719" y="3142457"/>
            <a:ext cx="2027237" cy="1168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60" name="AutoShape 40"/>
          <p:cNvCxnSpPr>
            <a:cxnSpLocks noChangeShapeType="1"/>
            <a:stCxn id="158724" idx="4"/>
            <a:endCxn id="158747" idx="6"/>
          </p:cNvCxnSpPr>
          <p:nvPr/>
        </p:nvCxnSpPr>
        <p:spPr bwMode="auto">
          <a:xfrm rot="5400000">
            <a:off x="4137026" y="3375025"/>
            <a:ext cx="2476500" cy="11525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61" name="AutoShape 41"/>
          <p:cNvCxnSpPr>
            <a:cxnSpLocks noChangeShapeType="1"/>
            <a:stCxn id="158724" idx="4"/>
            <a:endCxn id="158751" idx="0"/>
          </p:cNvCxnSpPr>
          <p:nvPr/>
        </p:nvCxnSpPr>
        <p:spPr bwMode="auto">
          <a:xfrm rot="5400000">
            <a:off x="4183063" y="3675063"/>
            <a:ext cx="2730500" cy="806450"/>
          </a:xfrm>
          <a:prstGeom prst="curvedConnector3">
            <a:avLst>
              <a:gd name="adj1" fmla="val 5124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62" name="AutoShape 42"/>
          <p:cNvCxnSpPr>
            <a:cxnSpLocks noChangeShapeType="1"/>
            <a:stCxn id="158725" idx="4"/>
            <a:endCxn id="158748" idx="0"/>
          </p:cNvCxnSpPr>
          <p:nvPr/>
        </p:nvCxnSpPr>
        <p:spPr bwMode="auto">
          <a:xfrm rot="5400000">
            <a:off x="6023769" y="3039269"/>
            <a:ext cx="1017588" cy="2984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63" name="AutoShape 43"/>
          <p:cNvCxnSpPr>
            <a:cxnSpLocks noChangeShapeType="1"/>
            <a:stCxn id="158729" idx="4"/>
            <a:endCxn id="158766" idx="0"/>
          </p:cNvCxnSpPr>
          <p:nvPr/>
        </p:nvCxnSpPr>
        <p:spPr bwMode="auto">
          <a:xfrm rot="5400000">
            <a:off x="6393657" y="3642519"/>
            <a:ext cx="1339850" cy="668337"/>
          </a:xfrm>
          <a:prstGeom prst="curvedConnector3">
            <a:avLst>
              <a:gd name="adj1" fmla="val 27213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64" name="AutoShape 44"/>
          <p:cNvCxnSpPr>
            <a:cxnSpLocks noChangeShapeType="1"/>
            <a:stCxn id="158729" idx="4"/>
            <a:endCxn id="158750" idx="0"/>
          </p:cNvCxnSpPr>
          <p:nvPr/>
        </p:nvCxnSpPr>
        <p:spPr bwMode="auto">
          <a:xfrm rot="16200000" flipH="1">
            <a:off x="7113587" y="3590926"/>
            <a:ext cx="644525" cy="762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65" name="AutoShape 45"/>
          <p:cNvCxnSpPr>
            <a:cxnSpLocks noChangeShapeType="1"/>
            <a:stCxn id="158730" idx="4"/>
            <a:endCxn id="158749" idx="0"/>
          </p:cNvCxnSpPr>
          <p:nvPr/>
        </p:nvCxnSpPr>
        <p:spPr bwMode="auto">
          <a:xfrm rot="5400000">
            <a:off x="7343775" y="4335463"/>
            <a:ext cx="2000250" cy="2159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66" name="Oval 46"/>
          <p:cNvSpPr>
            <a:spLocks noChangeArrowheads="1"/>
          </p:cNvSpPr>
          <p:nvPr/>
        </p:nvSpPr>
        <p:spPr bwMode="auto">
          <a:xfrm>
            <a:off x="6183313" y="4646613"/>
            <a:ext cx="1090612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 i="1"/>
              <a:t>cabriole</a:t>
            </a:r>
          </a:p>
        </p:txBody>
      </p:sp>
      <p:cxnSp>
        <p:nvCxnSpPr>
          <p:cNvPr id="158767" name="AutoShape 47"/>
          <p:cNvCxnSpPr>
            <a:cxnSpLocks noChangeShapeType="1"/>
            <a:stCxn id="158732" idx="4"/>
            <a:endCxn id="158747" idx="2"/>
          </p:cNvCxnSpPr>
          <p:nvPr/>
        </p:nvCxnSpPr>
        <p:spPr bwMode="auto">
          <a:xfrm rot="16200000" flipH="1">
            <a:off x="2774950" y="3905250"/>
            <a:ext cx="2322513" cy="24606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68" name="Rectangle 48"/>
          <p:cNvSpPr>
            <a:spLocks noChangeArrowheads="1"/>
          </p:cNvSpPr>
          <p:nvPr/>
        </p:nvSpPr>
        <p:spPr bwMode="auto">
          <a:xfrm>
            <a:off x="4075113" y="2933700"/>
            <a:ext cx="692150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pattern</a:t>
            </a:r>
          </a:p>
        </p:txBody>
      </p:sp>
      <p:sp>
        <p:nvSpPr>
          <p:cNvPr id="158769" name="Oval 49"/>
          <p:cNvSpPr>
            <a:spLocks noChangeArrowheads="1"/>
          </p:cNvSpPr>
          <p:nvPr/>
        </p:nvSpPr>
        <p:spPr bwMode="auto">
          <a:xfrm>
            <a:off x="5767388" y="2832100"/>
            <a:ext cx="354012" cy="130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70" name="AutoShape 50"/>
          <p:cNvCxnSpPr>
            <a:cxnSpLocks noChangeShapeType="1"/>
            <a:stCxn id="158768" idx="3"/>
            <a:endCxn id="158769" idx="2"/>
          </p:cNvCxnSpPr>
          <p:nvPr/>
        </p:nvCxnSpPr>
        <p:spPr bwMode="auto">
          <a:xfrm flipV="1">
            <a:off x="4767263" y="2897188"/>
            <a:ext cx="1000125" cy="2063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71" name="Rectangle 51"/>
          <p:cNvSpPr>
            <a:spLocks noChangeArrowheads="1"/>
          </p:cNvSpPr>
          <p:nvPr/>
        </p:nvSpPr>
        <p:spPr bwMode="auto">
          <a:xfrm>
            <a:off x="5505450" y="4748213"/>
            <a:ext cx="5238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style</a:t>
            </a:r>
          </a:p>
        </p:txBody>
      </p:sp>
      <p:sp>
        <p:nvSpPr>
          <p:cNvPr id="158772" name="Oval 52"/>
          <p:cNvSpPr>
            <a:spLocks noChangeArrowheads="1"/>
          </p:cNvSpPr>
          <p:nvPr/>
        </p:nvSpPr>
        <p:spPr bwMode="auto">
          <a:xfrm>
            <a:off x="6659563" y="4205288"/>
            <a:ext cx="246062" cy="112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73" name="AutoShape 53"/>
          <p:cNvCxnSpPr>
            <a:cxnSpLocks noChangeShapeType="1"/>
            <a:stCxn id="158771" idx="0"/>
            <a:endCxn id="158772" idx="2"/>
          </p:cNvCxnSpPr>
          <p:nvPr/>
        </p:nvCxnSpPr>
        <p:spPr bwMode="auto">
          <a:xfrm rot="16200000">
            <a:off x="5970588" y="4059238"/>
            <a:ext cx="485775" cy="892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74" name="Rectangle 54"/>
          <p:cNvSpPr>
            <a:spLocks noChangeArrowheads="1"/>
          </p:cNvSpPr>
          <p:nvPr/>
        </p:nvSpPr>
        <p:spPr bwMode="auto">
          <a:xfrm>
            <a:off x="6551613" y="3238500"/>
            <a:ext cx="5238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color</a:t>
            </a:r>
          </a:p>
        </p:txBody>
      </p:sp>
      <p:sp>
        <p:nvSpPr>
          <p:cNvPr id="158775" name="Oval 55"/>
          <p:cNvSpPr>
            <a:spLocks noChangeArrowheads="1"/>
          </p:cNvSpPr>
          <p:nvPr/>
        </p:nvSpPr>
        <p:spPr bwMode="auto">
          <a:xfrm>
            <a:off x="7305675" y="3578225"/>
            <a:ext cx="261938" cy="1476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76" name="AutoShape 56"/>
          <p:cNvCxnSpPr>
            <a:cxnSpLocks noChangeShapeType="1"/>
            <a:stCxn id="158774" idx="3"/>
            <a:endCxn id="158775" idx="2"/>
          </p:cNvCxnSpPr>
          <p:nvPr/>
        </p:nvCxnSpPr>
        <p:spPr bwMode="auto">
          <a:xfrm>
            <a:off x="7075488" y="3408363"/>
            <a:ext cx="230187" cy="24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77" name="Oval 57"/>
          <p:cNvSpPr>
            <a:spLocks noChangeArrowheads="1"/>
          </p:cNvSpPr>
          <p:nvPr/>
        </p:nvSpPr>
        <p:spPr bwMode="auto">
          <a:xfrm>
            <a:off x="6721475" y="5613400"/>
            <a:ext cx="784225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wavy</a:t>
            </a:r>
          </a:p>
        </p:txBody>
      </p:sp>
      <p:sp>
        <p:nvSpPr>
          <p:cNvPr id="158778" name="Rectangle 58"/>
          <p:cNvSpPr>
            <a:spLocks noChangeArrowheads="1"/>
          </p:cNvSpPr>
          <p:nvPr/>
        </p:nvSpPr>
        <p:spPr bwMode="auto">
          <a:xfrm>
            <a:off x="5921375" y="5205413"/>
            <a:ext cx="630238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shape</a:t>
            </a:r>
          </a:p>
        </p:txBody>
      </p:sp>
      <p:sp>
        <p:nvSpPr>
          <p:cNvPr id="158779" name="Oval 59"/>
          <p:cNvSpPr>
            <a:spLocks noChangeArrowheads="1"/>
          </p:cNvSpPr>
          <p:nvPr/>
        </p:nvSpPr>
        <p:spPr bwMode="auto">
          <a:xfrm>
            <a:off x="7075488" y="5205413"/>
            <a:ext cx="168275" cy="1143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80" name="AutoShape 60"/>
          <p:cNvCxnSpPr>
            <a:cxnSpLocks noChangeShapeType="1"/>
            <a:stCxn id="158778" idx="3"/>
            <a:endCxn id="158779" idx="2"/>
          </p:cNvCxnSpPr>
          <p:nvPr/>
        </p:nvCxnSpPr>
        <p:spPr bwMode="auto">
          <a:xfrm flipV="1">
            <a:off x="6551613" y="5262563"/>
            <a:ext cx="523875" cy="1127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81" name="Oval 61"/>
          <p:cNvSpPr>
            <a:spLocks noChangeArrowheads="1"/>
          </p:cNvSpPr>
          <p:nvPr/>
        </p:nvSpPr>
        <p:spPr bwMode="auto">
          <a:xfrm>
            <a:off x="8335963" y="3544888"/>
            <a:ext cx="200025" cy="130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82" name="AutoShape 62"/>
          <p:cNvCxnSpPr>
            <a:cxnSpLocks noChangeShapeType="1"/>
            <a:stCxn id="158774" idx="3"/>
            <a:endCxn id="158781" idx="2"/>
          </p:cNvCxnSpPr>
          <p:nvPr/>
        </p:nvCxnSpPr>
        <p:spPr bwMode="auto">
          <a:xfrm>
            <a:off x="7075488" y="3408363"/>
            <a:ext cx="1260475" cy="2016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783" name="AutoShape 63"/>
          <p:cNvCxnSpPr>
            <a:cxnSpLocks noChangeShapeType="1"/>
            <a:stCxn id="158730" idx="4"/>
            <a:endCxn id="158777" idx="0"/>
          </p:cNvCxnSpPr>
          <p:nvPr/>
        </p:nvCxnSpPr>
        <p:spPr bwMode="auto">
          <a:xfrm rot="5400000">
            <a:off x="6697663" y="3859213"/>
            <a:ext cx="2170112" cy="13382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84" name="Oval 64"/>
          <p:cNvSpPr>
            <a:spLocks noChangeArrowheads="1"/>
          </p:cNvSpPr>
          <p:nvPr/>
        </p:nvSpPr>
        <p:spPr bwMode="auto">
          <a:xfrm>
            <a:off x="5005388" y="2794000"/>
            <a:ext cx="354012" cy="130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85" name="AutoShape 65"/>
          <p:cNvCxnSpPr>
            <a:cxnSpLocks noChangeShapeType="1"/>
            <a:stCxn id="158768" idx="3"/>
            <a:endCxn id="158784" idx="2"/>
          </p:cNvCxnSpPr>
          <p:nvPr/>
        </p:nvCxnSpPr>
        <p:spPr bwMode="auto">
          <a:xfrm flipV="1">
            <a:off x="4767263" y="2859088"/>
            <a:ext cx="238125" cy="2444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86" name="Oval 66"/>
          <p:cNvSpPr>
            <a:spLocks noChangeArrowheads="1"/>
          </p:cNvSpPr>
          <p:nvPr/>
        </p:nvSpPr>
        <p:spPr bwMode="auto">
          <a:xfrm>
            <a:off x="8359775" y="4603750"/>
            <a:ext cx="784225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drawer</a:t>
            </a:r>
          </a:p>
        </p:txBody>
      </p:sp>
      <p:cxnSp>
        <p:nvCxnSpPr>
          <p:cNvPr id="158787" name="AutoShape 67"/>
          <p:cNvCxnSpPr>
            <a:cxnSpLocks noChangeShapeType="1"/>
            <a:endCxn id="158786" idx="0"/>
          </p:cNvCxnSpPr>
          <p:nvPr/>
        </p:nvCxnSpPr>
        <p:spPr bwMode="auto">
          <a:xfrm rot="16200000" flipH="1">
            <a:off x="7426325" y="3278188"/>
            <a:ext cx="1296987" cy="1354138"/>
          </a:xfrm>
          <a:prstGeom prst="curvedConnector3">
            <a:avLst>
              <a:gd name="adj1" fmla="val 4994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88" name="Rectangle 68"/>
          <p:cNvSpPr>
            <a:spLocks noChangeArrowheads="1"/>
          </p:cNvSpPr>
          <p:nvPr/>
        </p:nvSpPr>
        <p:spPr bwMode="auto">
          <a:xfrm>
            <a:off x="8621713" y="3713163"/>
            <a:ext cx="522287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Has a</a:t>
            </a:r>
          </a:p>
        </p:txBody>
      </p:sp>
      <p:sp>
        <p:nvSpPr>
          <p:cNvPr id="158789" name="Oval 69"/>
          <p:cNvSpPr>
            <a:spLocks noChangeArrowheads="1"/>
          </p:cNvSpPr>
          <p:nvPr/>
        </p:nvSpPr>
        <p:spPr bwMode="auto">
          <a:xfrm>
            <a:off x="8594725" y="4278313"/>
            <a:ext cx="214313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90" name="AutoShape 70"/>
          <p:cNvCxnSpPr>
            <a:cxnSpLocks noChangeShapeType="1"/>
            <a:stCxn id="158788" idx="2"/>
            <a:endCxn id="158789" idx="6"/>
          </p:cNvCxnSpPr>
          <p:nvPr/>
        </p:nvCxnSpPr>
        <p:spPr bwMode="auto">
          <a:xfrm rot="5400000">
            <a:off x="8709819" y="4152107"/>
            <a:ext cx="273050" cy="746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91" name="Oval 71"/>
          <p:cNvSpPr>
            <a:spLocks noChangeArrowheads="1"/>
          </p:cNvSpPr>
          <p:nvPr/>
        </p:nvSpPr>
        <p:spPr bwMode="auto">
          <a:xfrm>
            <a:off x="7826375" y="6184900"/>
            <a:ext cx="784225" cy="406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Brass</a:t>
            </a:r>
          </a:p>
          <a:p>
            <a:r>
              <a:rPr lang="en-US" altLang="en-US" sz="1000"/>
              <a:t>handle</a:t>
            </a:r>
          </a:p>
        </p:txBody>
      </p:sp>
      <p:cxnSp>
        <p:nvCxnSpPr>
          <p:cNvPr id="158792" name="AutoShape 72"/>
          <p:cNvCxnSpPr>
            <a:cxnSpLocks noChangeShapeType="1"/>
            <a:stCxn id="158786" idx="4"/>
            <a:endCxn id="158791" idx="6"/>
          </p:cNvCxnSpPr>
          <p:nvPr/>
        </p:nvCxnSpPr>
        <p:spPr bwMode="auto">
          <a:xfrm rot="5400000">
            <a:off x="7992269" y="5628481"/>
            <a:ext cx="1377950" cy="1412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93" name="Rectangle 73"/>
          <p:cNvSpPr>
            <a:spLocks noChangeArrowheads="1"/>
          </p:cNvSpPr>
          <p:nvPr/>
        </p:nvSpPr>
        <p:spPr bwMode="auto">
          <a:xfrm>
            <a:off x="8621713" y="5127625"/>
            <a:ext cx="522287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000"/>
              <a:t>With  a</a:t>
            </a:r>
          </a:p>
        </p:txBody>
      </p:sp>
      <p:sp>
        <p:nvSpPr>
          <p:cNvPr id="158794" name="Oval 74"/>
          <p:cNvSpPr>
            <a:spLocks noChangeArrowheads="1"/>
          </p:cNvSpPr>
          <p:nvPr/>
        </p:nvSpPr>
        <p:spPr bwMode="auto">
          <a:xfrm>
            <a:off x="8594725" y="5859463"/>
            <a:ext cx="214313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95" name="AutoShape 75"/>
          <p:cNvCxnSpPr>
            <a:cxnSpLocks noChangeShapeType="1"/>
            <a:stCxn id="158793" idx="2"/>
            <a:endCxn id="158794" idx="6"/>
          </p:cNvCxnSpPr>
          <p:nvPr/>
        </p:nvCxnSpPr>
        <p:spPr bwMode="auto">
          <a:xfrm rot="5400000">
            <a:off x="8626475" y="5649913"/>
            <a:ext cx="439738" cy="746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796" name="Oval 76"/>
          <p:cNvSpPr>
            <a:spLocks noChangeArrowheads="1"/>
          </p:cNvSpPr>
          <p:nvPr/>
        </p:nvSpPr>
        <p:spPr bwMode="auto">
          <a:xfrm>
            <a:off x="6545263" y="2852738"/>
            <a:ext cx="246062" cy="112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8797" name="AutoShape 77"/>
          <p:cNvCxnSpPr>
            <a:cxnSpLocks noChangeShapeType="1"/>
            <a:stCxn id="158796" idx="6"/>
          </p:cNvCxnSpPr>
          <p:nvPr/>
        </p:nvCxnSpPr>
        <p:spPr bwMode="auto">
          <a:xfrm>
            <a:off x="6791325" y="2909888"/>
            <a:ext cx="22225" cy="3286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800" name="Rectangle 80"/>
          <p:cNvSpPr>
            <a:spLocks noChangeArrowheads="1"/>
          </p:cNvSpPr>
          <p:nvPr/>
        </p:nvSpPr>
        <p:spPr bwMode="auto">
          <a:xfrm>
            <a:off x="306388" y="1803400"/>
            <a:ext cx="34845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But spatial experience is not that abstraction</a:t>
            </a:r>
          </a:p>
        </p:txBody>
      </p:sp>
      <p:pic>
        <p:nvPicPr>
          <p:cNvPr id="158801" name="Picture 81" descr="TableColo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3657600" cy="35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806" name="Picture 86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235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88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880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24" name="Picture 80" descr="Gauss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381000"/>
            <a:ext cx="19177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825" name="Picture 81" descr="GaussianEqu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768350"/>
            <a:ext cx="2778125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828" name="Picture 84" descr="Hertzmann-RiceQu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190750"/>
            <a:ext cx="1946275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9834" name="Group 90"/>
          <p:cNvGrpSpPr>
            <a:grpSpLocks/>
          </p:cNvGrpSpPr>
          <p:nvPr/>
        </p:nvGrpSpPr>
        <p:grpSpPr bwMode="auto">
          <a:xfrm>
            <a:off x="5600700" y="2552700"/>
            <a:ext cx="1657350" cy="725488"/>
            <a:chOff x="4332" y="2016"/>
            <a:chExt cx="1212" cy="601"/>
          </a:xfrm>
        </p:grpSpPr>
        <p:pic>
          <p:nvPicPr>
            <p:cNvPr id="159827" name="Picture 83" descr="Compressed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" y="2016"/>
              <a:ext cx="613" cy="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829" name="Picture 85" descr="Compressed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" y="2056"/>
              <a:ext cx="564" cy="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830" name="Group 86"/>
          <p:cNvGrpSpPr>
            <a:grpSpLocks/>
          </p:cNvGrpSpPr>
          <p:nvPr/>
        </p:nvGrpSpPr>
        <p:grpSpPr bwMode="auto">
          <a:xfrm>
            <a:off x="3105150" y="819150"/>
            <a:ext cx="2024063" cy="847725"/>
            <a:chOff x="2196" y="540"/>
            <a:chExt cx="2007" cy="534"/>
          </a:xfrm>
        </p:grpSpPr>
        <p:sp>
          <p:nvSpPr>
            <p:cNvPr id="159831" name="Rectangle 87"/>
            <p:cNvSpPr>
              <a:spLocks noChangeArrowheads="1"/>
            </p:cNvSpPr>
            <p:nvPr/>
          </p:nvSpPr>
          <p:spPr bwMode="auto">
            <a:xfrm>
              <a:off x="2401" y="684"/>
              <a:ext cx="1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>
                  <a:solidFill>
                    <a:schemeClr val="tx2"/>
                  </a:solidFill>
                </a:rPr>
                <a:t>Abstraction </a:t>
              </a:r>
            </a:p>
          </p:txBody>
        </p:sp>
        <p:sp>
          <p:nvSpPr>
            <p:cNvPr id="159832" name="AutoShape 88"/>
            <p:cNvSpPr>
              <a:spLocks noChangeArrowheads="1"/>
            </p:cNvSpPr>
            <p:nvPr/>
          </p:nvSpPr>
          <p:spPr bwMode="auto">
            <a:xfrm>
              <a:off x="2196" y="540"/>
              <a:ext cx="2007" cy="534"/>
            </a:xfrm>
            <a:prstGeom prst="rightArrow">
              <a:avLst>
                <a:gd name="adj1" fmla="val 50000"/>
                <a:gd name="adj2" fmla="val 939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9833" name="Rectangle 89"/>
          <p:cNvSpPr>
            <a:spLocks noChangeArrowheads="1"/>
          </p:cNvSpPr>
          <p:nvPr/>
        </p:nvSpPr>
        <p:spPr bwMode="auto">
          <a:xfrm>
            <a:off x="5486400" y="1581150"/>
            <a:ext cx="26098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841" name="Rectangle 97"/>
          <p:cNvSpPr>
            <a:spLocks noChangeArrowheads="1"/>
          </p:cNvSpPr>
          <p:nvPr/>
        </p:nvSpPr>
        <p:spPr bwMode="auto">
          <a:xfrm>
            <a:off x="186848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Abstraction</a:t>
            </a:r>
          </a:p>
        </p:txBody>
      </p:sp>
      <p:grpSp>
        <p:nvGrpSpPr>
          <p:cNvPr id="159842" name="Group 98"/>
          <p:cNvGrpSpPr>
            <a:grpSpLocks/>
          </p:cNvGrpSpPr>
          <p:nvPr/>
        </p:nvGrpSpPr>
        <p:grpSpPr bwMode="auto">
          <a:xfrm>
            <a:off x="5494338" y="3714750"/>
            <a:ext cx="2144712" cy="1854200"/>
            <a:chOff x="1812" y="588"/>
            <a:chExt cx="3948" cy="3564"/>
          </a:xfrm>
        </p:grpSpPr>
        <p:sp>
          <p:nvSpPr>
            <p:cNvPr id="159843" name="Oval 99"/>
            <p:cNvSpPr>
              <a:spLocks noChangeArrowheads="1"/>
            </p:cNvSpPr>
            <p:nvPr/>
          </p:nvSpPr>
          <p:spPr bwMode="auto">
            <a:xfrm>
              <a:off x="3672" y="823"/>
              <a:ext cx="455" cy="26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corner</a:t>
              </a:r>
            </a:p>
          </p:txBody>
        </p:sp>
        <p:sp>
          <p:nvSpPr>
            <p:cNvPr id="159844" name="Oval 100"/>
            <p:cNvSpPr>
              <a:spLocks noChangeArrowheads="1"/>
            </p:cNvSpPr>
            <p:nvPr/>
          </p:nvSpPr>
          <p:spPr bwMode="auto">
            <a:xfrm>
              <a:off x="3071" y="1496"/>
              <a:ext cx="388" cy="20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wall</a:t>
              </a:r>
            </a:p>
          </p:txBody>
        </p:sp>
        <p:sp>
          <p:nvSpPr>
            <p:cNvPr id="159845" name="Oval 101"/>
            <p:cNvSpPr>
              <a:spLocks noChangeArrowheads="1"/>
            </p:cNvSpPr>
            <p:nvPr/>
          </p:nvSpPr>
          <p:spPr bwMode="auto">
            <a:xfrm>
              <a:off x="3536" y="1485"/>
              <a:ext cx="426" cy="2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wall</a:t>
              </a:r>
            </a:p>
          </p:txBody>
        </p:sp>
        <p:sp>
          <p:nvSpPr>
            <p:cNvPr id="159846" name="Oval 102"/>
            <p:cNvSpPr>
              <a:spLocks noChangeArrowheads="1"/>
            </p:cNvSpPr>
            <p:nvPr/>
          </p:nvSpPr>
          <p:spPr bwMode="auto">
            <a:xfrm>
              <a:off x="4021" y="1474"/>
              <a:ext cx="377" cy="21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floor</a:t>
              </a:r>
            </a:p>
          </p:txBody>
        </p:sp>
        <p:cxnSp>
          <p:nvCxnSpPr>
            <p:cNvPr id="159847" name="AutoShape 103"/>
            <p:cNvCxnSpPr>
              <a:cxnSpLocks noChangeShapeType="1"/>
              <a:stCxn id="159843" idx="4"/>
              <a:endCxn id="159844" idx="0"/>
            </p:cNvCxnSpPr>
            <p:nvPr/>
          </p:nvCxnSpPr>
          <p:spPr bwMode="auto">
            <a:xfrm rot="5400000">
              <a:off x="3379" y="976"/>
              <a:ext cx="406" cy="634"/>
            </a:xfrm>
            <a:prstGeom prst="curvedConnector3">
              <a:avLst>
                <a:gd name="adj1" fmla="val 5789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48" name="AutoShape 104"/>
            <p:cNvCxnSpPr>
              <a:cxnSpLocks noChangeShapeType="1"/>
              <a:stCxn id="159843" idx="4"/>
              <a:endCxn id="159845" idx="0"/>
            </p:cNvCxnSpPr>
            <p:nvPr/>
          </p:nvCxnSpPr>
          <p:spPr bwMode="auto">
            <a:xfrm rot="5400000">
              <a:off x="3626" y="1213"/>
              <a:ext cx="395" cy="15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49" name="AutoShape 105"/>
            <p:cNvCxnSpPr>
              <a:cxnSpLocks noChangeShapeType="1"/>
              <a:stCxn id="159843" idx="4"/>
              <a:endCxn id="159846" idx="0"/>
            </p:cNvCxnSpPr>
            <p:nvPr/>
          </p:nvCxnSpPr>
          <p:spPr bwMode="auto">
            <a:xfrm rot="16200000" flipH="1">
              <a:off x="3862" y="1127"/>
              <a:ext cx="384" cy="31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850" name="Oval 106"/>
            <p:cNvSpPr>
              <a:spLocks noChangeArrowheads="1"/>
            </p:cNvSpPr>
            <p:nvPr/>
          </p:nvSpPr>
          <p:spPr bwMode="auto">
            <a:xfrm>
              <a:off x="4427" y="1806"/>
              <a:ext cx="466" cy="2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table</a:t>
              </a:r>
            </a:p>
          </p:txBody>
        </p:sp>
        <p:sp>
          <p:nvSpPr>
            <p:cNvPr id="159851" name="Oval 107"/>
            <p:cNvSpPr>
              <a:spLocks noChangeArrowheads="1"/>
            </p:cNvSpPr>
            <p:nvPr/>
          </p:nvSpPr>
          <p:spPr bwMode="auto">
            <a:xfrm>
              <a:off x="5115" y="1902"/>
              <a:ext cx="417" cy="26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curtain</a:t>
              </a:r>
            </a:p>
          </p:txBody>
        </p:sp>
        <p:sp>
          <p:nvSpPr>
            <p:cNvPr id="159852" name="Rectangle 108"/>
            <p:cNvSpPr>
              <a:spLocks noChangeArrowheads="1"/>
            </p:cNvSpPr>
            <p:nvPr/>
          </p:nvSpPr>
          <p:spPr bwMode="auto">
            <a:xfrm>
              <a:off x="2451" y="898"/>
              <a:ext cx="804" cy="2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composed of</a:t>
              </a:r>
            </a:p>
          </p:txBody>
        </p:sp>
        <p:sp>
          <p:nvSpPr>
            <p:cNvPr id="159853" name="Oval 109"/>
            <p:cNvSpPr>
              <a:spLocks noChangeArrowheads="1"/>
            </p:cNvSpPr>
            <p:nvPr/>
          </p:nvSpPr>
          <p:spPr bwMode="auto">
            <a:xfrm>
              <a:off x="1995" y="1613"/>
              <a:ext cx="814" cy="1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baseboard</a:t>
              </a:r>
            </a:p>
          </p:txBody>
        </p:sp>
        <p:sp>
          <p:nvSpPr>
            <p:cNvPr id="159854" name="Oval 110"/>
            <p:cNvSpPr>
              <a:spLocks noChangeArrowheads="1"/>
            </p:cNvSpPr>
            <p:nvPr/>
          </p:nvSpPr>
          <p:spPr bwMode="auto">
            <a:xfrm>
              <a:off x="3769" y="1165"/>
              <a:ext cx="261" cy="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855" name="AutoShape 111"/>
            <p:cNvCxnSpPr>
              <a:cxnSpLocks noChangeShapeType="1"/>
              <a:stCxn id="159852" idx="3"/>
              <a:endCxn id="159854" idx="2"/>
            </p:cNvCxnSpPr>
            <p:nvPr/>
          </p:nvCxnSpPr>
          <p:spPr bwMode="auto">
            <a:xfrm>
              <a:off x="3255" y="1010"/>
              <a:ext cx="514" cy="18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856" name="Rectangle 112"/>
            <p:cNvSpPr>
              <a:spLocks noChangeArrowheads="1"/>
            </p:cNvSpPr>
            <p:nvPr/>
          </p:nvSpPr>
          <p:spPr bwMode="auto">
            <a:xfrm>
              <a:off x="4621" y="588"/>
              <a:ext cx="69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contains</a:t>
              </a:r>
            </a:p>
          </p:txBody>
        </p:sp>
        <p:sp>
          <p:nvSpPr>
            <p:cNvPr id="159857" name="Oval 113"/>
            <p:cNvSpPr>
              <a:spLocks noChangeArrowheads="1"/>
            </p:cNvSpPr>
            <p:nvPr/>
          </p:nvSpPr>
          <p:spPr bwMode="auto">
            <a:xfrm rot="-1001955">
              <a:off x="4285" y="944"/>
              <a:ext cx="236" cy="13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858" name="AutoShape 114"/>
            <p:cNvCxnSpPr>
              <a:cxnSpLocks noChangeShapeType="1"/>
              <a:stCxn id="159856" idx="2"/>
              <a:endCxn id="159857" idx="6"/>
            </p:cNvCxnSpPr>
            <p:nvPr/>
          </p:nvCxnSpPr>
          <p:spPr bwMode="auto">
            <a:xfrm rot="5400000">
              <a:off x="4647" y="648"/>
              <a:ext cx="192" cy="45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59" name="AutoShape 115"/>
            <p:cNvCxnSpPr>
              <a:cxnSpLocks noChangeShapeType="1"/>
              <a:stCxn id="159843" idx="6"/>
              <a:endCxn id="159851" idx="0"/>
            </p:cNvCxnSpPr>
            <p:nvPr/>
          </p:nvCxnSpPr>
          <p:spPr bwMode="auto">
            <a:xfrm>
              <a:off x="4127" y="956"/>
              <a:ext cx="1197" cy="94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60" name="AutoShape 116"/>
            <p:cNvCxnSpPr>
              <a:cxnSpLocks noChangeShapeType="1"/>
              <a:stCxn id="159843" idx="6"/>
              <a:endCxn id="159850" idx="0"/>
            </p:cNvCxnSpPr>
            <p:nvPr/>
          </p:nvCxnSpPr>
          <p:spPr bwMode="auto">
            <a:xfrm>
              <a:off x="4127" y="956"/>
              <a:ext cx="533" cy="85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61" name="AutoShape 117"/>
            <p:cNvCxnSpPr>
              <a:cxnSpLocks noChangeShapeType="1"/>
              <a:stCxn id="159843" idx="4"/>
              <a:endCxn id="159853" idx="0"/>
            </p:cNvCxnSpPr>
            <p:nvPr/>
          </p:nvCxnSpPr>
          <p:spPr bwMode="auto">
            <a:xfrm rot="5400000">
              <a:off x="2889" y="603"/>
              <a:ext cx="523" cy="149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862" name="Rectangle 118"/>
            <p:cNvSpPr>
              <a:spLocks noChangeArrowheads="1"/>
            </p:cNvSpPr>
            <p:nvPr/>
          </p:nvSpPr>
          <p:spPr bwMode="auto">
            <a:xfrm>
              <a:off x="1812" y="1895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color</a:t>
              </a:r>
            </a:p>
          </p:txBody>
        </p:sp>
        <p:sp>
          <p:nvSpPr>
            <p:cNvPr id="159863" name="Oval 119"/>
            <p:cNvSpPr>
              <a:spLocks noChangeArrowheads="1"/>
            </p:cNvSpPr>
            <p:nvPr/>
          </p:nvSpPr>
          <p:spPr bwMode="auto">
            <a:xfrm>
              <a:off x="2335" y="1891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864" name="AutoShape 120"/>
            <p:cNvCxnSpPr>
              <a:cxnSpLocks noChangeShapeType="1"/>
              <a:stCxn id="159862" idx="3"/>
              <a:endCxn id="159863" idx="2"/>
            </p:cNvCxnSpPr>
            <p:nvPr/>
          </p:nvCxnSpPr>
          <p:spPr bwMode="auto">
            <a:xfrm flipV="1">
              <a:off x="2141" y="1921"/>
              <a:ext cx="194" cy="81"/>
            </a:xfrm>
            <a:prstGeom prst="curvedConnector3">
              <a:avLst>
                <a:gd name="adj1" fmla="val 4948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865" name="Oval 121" descr="Wide upward diagonal"/>
            <p:cNvSpPr>
              <a:spLocks noChangeArrowheads="1"/>
            </p:cNvSpPr>
            <p:nvPr/>
          </p:nvSpPr>
          <p:spPr bwMode="auto">
            <a:xfrm>
              <a:off x="2548" y="2254"/>
              <a:ext cx="484" cy="256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Stripes   </a:t>
              </a:r>
            </a:p>
          </p:txBody>
        </p:sp>
        <p:sp>
          <p:nvSpPr>
            <p:cNvPr id="159866" name="Oval 122" descr="Dark vertical"/>
            <p:cNvSpPr>
              <a:spLocks noChangeArrowheads="1"/>
            </p:cNvSpPr>
            <p:nvPr/>
          </p:nvSpPr>
          <p:spPr bwMode="auto">
            <a:xfrm>
              <a:off x="2538" y="2542"/>
              <a:ext cx="494" cy="267"/>
            </a:xfrm>
            <a:prstGeom prst="ellipse">
              <a:avLst/>
            </a:prstGeom>
            <a:pattFill prst="dkVert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Vertical </a:t>
              </a:r>
            </a:p>
          </p:txBody>
        </p:sp>
        <p:sp>
          <p:nvSpPr>
            <p:cNvPr id="159867" name="Oval 123"/>
            <p:cNvSpPr>
              <a:spLocks noChangeArrowheads="1"/>
            </p:cNvSpPr>
            <p:nvPr/>
          </p:nvSpPr>
          <p:spPr bwMode="auto">
            <a:xfrm>
              <a:off x="2557" y="2884"/>
              <a:ext cx="456" cy="203"/>
            </a:xfrm>
            <a:prstGeom prst="ellipse">
              <a:avLst/>
            </a:prstGeom>
            <a:solidFill>
              <a:srgbClr val="00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 b="1">
                  <a:solidFill>
                    <a:schemeClr val="bg1"/>
                  </a:solidFill>
                </a:rPr>
                <a:t>blue</a:t>
              </a:r>
            </a:p>
          </p:txBody>
        </p:sp>
        <p:sp>
          <p:nvSpPr>
            <p:cNvPr id="159868" name="Oval 124"/>
            <p:cNvSpPr>
              <a:spLocks noChangeArrowheads="1"/>
            </p:cNvSpPr>
            <p:nvPr/>
          </p:nvSpPr>
          <p:spPr bwMode="auto">
            <a:xfrm>
              <a:off x="2557" y="3162"/>
              <a:ext cx="466" cy="2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white</a:t>
              </a:r>
            </a:p>
          </p:txBody>
        </p:sp>
        <p:sp>
          <p:nvSpPr>
            <p:cNvPr id="159869" name="Oval 125"/>
            <p:cNvSpPr>
              <a:spLocks noChangeArrowheads="1"/>
            </p:cNvSpPr>
            <p:nvPr/>
          </p:nvSpPr>
          <p:spPr bwMode="auto">
            <a:xfrm>
              <a:off x="3788" y="2329"/>
              <a:ext cx="465" cy="288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yellow</a:t>
              </a:r>
            </a:p>
          </p:txBody>
        </p:sp>
        <p:sp>
          <p:nvSpPr>
            <p:cNvPr id="159870" name="Oval 126"/>
            <p:cNvSpPr>
              <a:spLocks noChangeArrowheads="1"/>
            </p:cNvSpPr>
            <p:nvPr/>
          </p:nvSpPr>
          <p:spPr bwMode="auto">
            <a:xfrm>
              <a:off x="4960" y="3429"/>
              <a:ext cx="456" cy="203"/>
            </a:xfrm>
            <a:prstGeom prst="ellipse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 b="1">
                  <a:solidFill>
                    <a:schemeClr val="bg1"/>
                  </a:solidFill>
                </a:rPr>
                <a:t>blue</a:t>
              </a:r>
            </a:p>
          </p:txBody>
        </p:sp>
        <p:sp>
          <p:nvSpPr>
            <p:cNvPr id="159871" name="Oval 127"/>
            <p:cNvSpPr>
              <a:spLocks noChangeArrowheads="1"/>
            </p:cNvSpPr>
            <p:nvPr/>
          </p:nvSpPr>
          <p:spPr bwMode="auto">
            <a:xfrm>
              <a:off x="4476" y="2489"/>
              <a:ext cx="465" cy="288"/>
            </a:xfrm>
            <a:prstGeom prst="ellipse">
              <a:avLst/>
            </a:prstGeom>
            <a:solidFill>
              <a:srgbClr val="CC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walnut</a:t>
              </a:r>
            </a:p>
          </p:txBody>
        </p:sp>
        <p:sp>
          <p:nvSpPr>
            <p:cNvPr id="159872" name="Oval 128" descr="Solid diamond"/>
            <p:cNvSpPr>
              <a:spLocks noChangeArrowheads="1"/>
            </p:cNvSpPr>
            <p:nvPr/>
          </p:nvSpPr>
          <p:spPr bwMode="auto">
            <a:xfrm>
              <a:off x="2712" y="3429"/>
              <a:ext cx="1057" cy="342"/>
            </a:xfrm>
            <a:prstGeom prst="ellipse">
              <a:avLst/>
            </a:prstGeom>
            <a:pattFill prst="solidDmnd">
              <a:fgClr>
                <a:srgbClr val="0033CC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 b="1"/>
                <a:t>ornamental</a:t>
              </a:r>
            </a:p>
            <a:p>
              <a:r>
                <a:rPr lang="en-US" altLang="en-US" sz="800" b="1"/>
                <a:t>pattern</a:t>
              </a:r>
            </a:p>
          </p:txBody>
        </p:sp>
        <p:cxnSp>
          <p:nvCxnSpPr>
            <p:cNvPr id="159873" name="AutoShape 129"/>
            <p:cNvCxnSpPr>
              <a:cxnSpLocks noChangeShapeType="1"/>
              <a:stCxn id="159844" idx="4"/>
              <a:endCxn id="159865" idx="6"/>
            </p:cNvCxnSpPr>
            <p:nvPr/>
          </p:nvCxnSpPr>
          <p:spPr bwMode="auto">
            <a:xfrm rot="5400000">
              <a:off x="2807" y="1924"/>
              <a:ext cx="683" cy="23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74" name="AutoShape 130"/>
            <p:cNvCxnSpPr>
              <a:cxnSpLocks noChangeShapeType="1"/>
              <a:stCxn id="159844" idx="4"/>
              <a:endCxn id="159866" idx="6"/>
            </p:cNvCxnSpPr>
            <p:nvPr/>
          </p:nvCxnSpPr>
          <p:spPr bwMode="auto">
            <a:xfrm rot="5400000">
              <a:off x="2660" y="2071"/>
              <a:ext cx="977" cy="23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75" name="AutoShape 131"/>
            <p:cNvCxnSpPr>
              <a:cxnSpLocks noChangeShapeType="1"/>
              <a:stCxn id="159844" idx="4"/>
              <a:endCxn id="159867" idx="6"/>
            </p:cNvCxnSpPr>
            <p:nvPr/>
          </p:nvCxnSpPr>
          <p:spPr bwMode="auto">
            <a:xfrm rot="5400000">
              <a:off x="2495" y="2217"/>
              <a:ext cx="1287" cy="25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76" name="AutoShape 132"/>
            <p:cNvCxnSpPr>
              <a:cxnSpLocks noChangeShapeType="1"/>
              <a:stCxn id="159844" idx="4"/>
              <a:endCxn id="159868" idx="6"/>
            </p:cNvCxnSpPr>
            <p:nvPr/>
          </p:nvCxnSpPr>
          <p:spPr bwMode="auto">
            <a:xfrm rot="5400000">
              <a:off x="2359" y="2363"/>
              <a:ext cx="1570" cy="24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77" name="AutoShape 133"/>
            <p:cNvCxnSpPr>
              <a:cxnSpLocks noChangeShapeType="1"/>
              <a:stCxn id="159844" idx="4"/>
              <a:endCxn id="159872" idx="0"/>
            </p:cNvCxnSpPr>
            <p:nvPr/>
          </p:nvCxnSpPr>
          <p:spPr bwMode="auto">
            <a:xfrm rot="5400000">
              <a:off x="2388" y="2552"/>
              <a:ext cx="1730" cy="2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78" name="AutoShape 134"/>
            <p:cNvCxnSpPr>
              <a:cxnSpLocks noChangeShapeType="1"/>
              <a:stCxn id="159845" idx="4"/>
              <a:endCxn id="159865" idx="6"/>
            </p:cNvCxnSpPr>
            <p:nvPr/>
          </p:nvCxnSpPr>
          <p:spPr bwMode="auto">
            <a:xfrm rot="5400000">
              <a:off x="3054" y="1687"/>
              <a:ext cx="673" cy="71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79" name="AutoShape 135"/>
            <p:cNvCxnSpPr>
              <a:cxnSpLocks noChangeShapeType="1"/>
              <a:stCxn id="159845" idx="4"/>
              <a:endCxn id="159866" idx="6"/>
            </p:cNvCxnSpPr>
            <p:nvPr/>
          </p:nvCxnSpPr>
          <p:spPr bwMode="auto">
            <a:xfrm rot="5400000">
              <a:off x="2907" y="1834"/>
              <a:ext cx="967" cy="71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80" name="AutoShape 136"/>
            <p:cNvCxnSpPr>
              <a:cxnSpLocks noChangeShapeType="1"/>
              <a:stCxn id="159845" idx="4"/>
              <a:endCxn id="159867" idx="6"/>
            </p:cNvCxnSpPr>
            <p:nvPr/>
          </p:nvCxnSpPr>
          <p:spPr bwMode="auto">
            <a:xfrm rot="5400000">
              <a:off x="2742" y="1980"/>
              <a:ext cx="1277" cy="73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81" name="AutoShape 137"/>
            <p:cNvCxnSpPr>
              <a:cxnSpLocks noChangeShapeType="1"/>
              <a:stCxn id="159845" idx="4"/>
              <a:endCxn id="159868" idx="6"/>
            </p:cNvCxnSpPr>
            <p:nvPr/>
          </p:nvCxnSpPr>
          <p:spPr bwMode="auto">
            <a:xfrm rot="5400000">
              <a:off x="2606" y="2126"/>
              <a:ext cx="1560" cy="72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82" name="AutoShape 138"/>
            <p:cNvCxnSpPr>
              <a:cxnSpLocks noChangeShapeType="1"/>
              <a:stCxn id="159845" idx="4"/>
              <a:endCxn id="159872" idx="0"/>
            </p:cNvCxnSpPr>
            <p:nvPr/>
          </p:nvCxnSpPr>
          <p:spPr bwMode="auto">
            <a:xfrm rot="5400000">
              <a:off x="2635" y="2315"/>
              <a:ext cx="1720" cy="508"/>
            </a:xfrm>
            <a:prstGeom prst="curvedConnector3">
              <a:avLst>
                <a:gd name="adj1" fmla="val 5124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83" name="AutoShape 139"/>
            <p:cNvCxnSpPr>
              <a:cxnSpLocks noChangeShapeType="1"/>
              <a:stCxn id="159846" idx="4"/>
              <a:endCxn id="159869" idx="0"/>
            </p:cNvCxnSpPr>
            <p:nvPr/>
          </p:nvCxnSpPr>
          <p:spPr bwMode="auto">
            <a:xfrm rot="5400000">
              <a:off x="3794" y="1915"/>
              <a:ext cx="641" cy="18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84" name="AutoShape 140"/>
            <p:cNvCxnSpPr>
              <a:cxnSpLocks noChangeShapeType="1"/>
              <a:stCxn id="159850" idx="4"/>
              <a:endCxn id="159887" idx="0"/>
            </p:cNvCxnSpPr>
            <p:nvPr/>
          </p:nvCxnSpPr>
          <p:spPr bwMode="auto">
            <a:xfrm rot="5400000">
              <a:off x="4028" y="2294"/>
              <a:ext cx="844" cy="421"/>
            </a:xfrm>
            <a:prstGeom prst="curvedConnector3">
              <a:avLst>
                <a:gd name="adj1" fmla="val 2721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85" name="AutoShape 141"/>
            <p:cNvCxnSpPr>
              <a:cxnSpLocks noChangeShapeType="1"/>
              <a:stCxn id="159850" idx="4"/>
              <a:endCxn id="159871" idx="0"/>
            </p:cNvCxnSpPr>
            <p:nvPr/>
          </p:nvCxnSpPr>
          <p:spPr bwMode="auto">
            <a:xfrm rot="16200000" flipH="1">
              <a:off x="4481" y="2262"/>
              <a:ext cx="406" cy="4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886" name="AutoShape 142"/>
            <p:cNvCxnSpPr>
              <a:cxnSpLocks noChangeShapeType="1"/>
              <a:stCxn id="159851" idx="4"/>
              <a:endCxn id="159870" idx="0"/>
            </p:cNvCxnSpPr>
            <p:nvPr/>
          </p:nvCxnSpPr>
          <p:spPr bwMode="auto">
            <a:xfrm rot="5400000">
              <a:off x="4626" y="2731"/>
              <a:ext cx="1260" cy="13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887" name="Oval 143"/>
            <p:cNvSpPr>
              <a:spLocks noChangeArrowheads="1"/>
            </p:cNvSpPr>
            <p:nvPr/>
          </p:nvSpPr>
          <p:spPr bwMode="auto">
            <a:xfrm>
              <a:off x="3895" y="2927"/>
              <a:ext cx="687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 i="1"/>
                <a:t>cabriole</a:t>
              </a:r>
            </a:p>
          </p:txBody>
        </p:sp>
        <p:cxnSp>
          <p:nvCxnSpPr>
            <p:cNvPr id="159888" name="AutoShape 144"/>
            <p:cNvCxnSpPr>
              <a:cxnSpLocks noChangeShapeType="1"/>
              <a:stCxn id="159853" idx="4"/>
              <a:endCxn id="159868" idx="2"/>
            </p:cNvCxnSpPr>
            <p:nvPr/>
          </p:nvCxnSpPr>
          <p:spPr bwMode="auto">
            <a:xfrm rot="16200000" flipH="1">
              <a:off x="1748" y="2460"/>
              <a:ext cx="1463" cy="15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889" name="Rectangle 145"/>
            <p:cNvSpPr>
              <a:spLocks noChangeArrowheads="1"/>
            </p:cNvSpPr>
            <p:nvPr/>
          </p:nvSpPr>
          <p:spPr bwMode="auto">
            <a:xfrm>
              <a:off x="2567" y="1848"/>
              <a:ext cx="436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pattern</a:t>
              </a:r>
            </a:p>
          </p:txBody>
        </p:sp>
        <p:sp>
          <p:nvSpPr>
            <p:cNvPr id="159890" name="Oval 146"/>
            <p:cNvSpPr>
              <a:spLocks noChangeArrowheads="1"/>
            </p:cNvSpPr>
            <p:nvPr/>
          </p:nvSpPr>
          <p:spPr bwMode="auto">
            <a:xfrm>
              <a:off x="3633" y="1784"/>
              <a:ext cx="223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891" name="AutoShape 147"/>
            <p:cNvCxnSpPr>
              <a:cxnSpLocks noChangeShapeType="1"/>
              <a:stCxn id="159889" idx="3"/>
              <a:endCxn id="159890" idx="2"/>
            </p:cNvCxnSpPr>
            <p:nvPr/>
          </p:nvCxnSpPr>
          <p:spPr bwMode="auto">
            <a:xfrm flipV="1">
              <a:off x="3003" y="1825"/>
              <a:ext cx="630" cy="1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892" name="Rectangle 148"/>
            <p:cNvSpPr>
              <a:spLocks noChangeArrowheads="1"/>
            </p:cNvSpPr>
            <p:nvPr/>
          </p:nvSpPr>
          <p:spPr bwMode="auto">
            <a:xfrm>
              <a:off x="3468" y="2991"/>
              <a:ext cx="330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style</a:t>
              </a:r>
            </a:p>
          </p:txBody>
        </p:sp>
        <p:sp>
          <p:nvSpPr>
            <p:cNvPr id="159893" name="Oval 149"/>
            <p:cNvSpPr>
              <a:spLocks noChangeArrowheads="1"/>
            </p:cNvSpPr>
            <p:nvPr/>
          </p:nvSpPr>
          <p:spPr bwMode="auto">
            <a:xfrm>
              <a:off x="4195" y="2649"/>
              <a:ext cx="155" cy="7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894" name="AutoShape 150"/>
            <p:cNvCxnSpPr>
              <a:cxnSpLocks noChangeShapeType="1"/>
              <a:stCxn id="159892" idx="0"/>
              <a:endCxn id="159893" idx="2"/>
            </p:cNvCxnSpPr>
            <p:nvPr/>
          </p:nvCxnSpPr>
          <p:spPr bwMode="auto">
            <a:xfrm rot="16200000">
              <a:off x="3761" y="2557"/>
              <a:ext cx="306" cy="56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895" name="Rectangle 151"/>
            <p:cNvSpPr>
              <a:spLocks noChangeArrowheads="1"/>
            </p:cNvSpPr>
            <p:nvPr/>
          </p:nvSpPr>
          <p:spPr bwMode="auto">
            <a:xfrm>
              <a:off x="4127" y="2040"/>
              <a:ext cx="330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color</a:t>
              </a:r>
            </a:p>
          </p:txBody>
        </p:sp>
        <p:sp>
          <p:nvSpPr>
            <p:cNvPr id="159896" name="Oval 152"/>
            <p:cNvSpPr>
              <a:spLocks noChangeArrowheads="1"/>
            </p:cNvSpPr>
            <p:nvPr/>
          </p:nvSpPr>
          <p:spPr bwMode="auto">
            <a:xfrm>
              <a:off x="4602" y="2254"/>
              <a:ext cx="165" cy="9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897" name="AutoShape 153"/>
            <p:cNvCxnSpPr>
              <a:cxnSpLocks noChangeShapeType="1"/>
              <a:stCxn id="159895" idx="3"/>
              <a:endCxn id="159896" idx="2"/>
            </p:cNvCxnSpPr>
            <p:nvPr/>
          </p:nvCxnSpPr>
          <p:spPr bwMode="auto">
            <a:xfrm>
              <a:off x="4457" y="2147"/>
              <a:ext cx="145" cy="15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898" name="Oval 154"/>
            <p:cNvSpPr>
              <a:spLocks noChangeArrowheads="1"/>
            </p:cNvSpPr>
            <p:nvPr/>
          </p:nvSpPr>
          <p:spPr bwMode="auto">
            <a:xfrm>
              <a:off x="4234" y="3536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wavy</a:t>
              </a:r>
            </a:p>
          </p:txBody>
        </p:sp>
        <p:sp>
          <p:nvSpPr>
            <p:cNvPr id="159899" name="Rectangle 155"/>
            <p:cNvSpPr>
              <a:spLocks noChangeArrowheads="1"/>
            </p:cNvSpPr>
            <p:nvPr/>
          </p:nvSpPr>
          <p:spPr bwMode="auto">
            <a:xfrm>
              <a:off x="3730" y="3279"/>
              <a:ext cx="397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shape</a:t>
              </a:r>
            </a:p>
          </p:txBody>
        </p:sp>
        <p:sp>
          <p:nvSpPr>
            <p:cNvPr id="159900" name="Oval 156"/>
            <p:cNvSpPr>
              <a:spLocks noChangeArrowheads="1"/>
            </p:cNvSpPr>
            <p:nvPr/>
          </p:nvSpPr>
          <p:spPr bwMode="auto">
            <a:xfrm>
              <a:off x="4457" y="3279"/>
              <a:ext cx="106" cy="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901" name="AutoShape 157"/>
            <p:cNvCxnSpPr>
              <a:cxnSpLocks noChangeShapeType="1"/>
              <a:stCxn id="159899" idx="3"/>
              <a:endCxn id="159900" idx="2"/>
            </p:cNvCxnSpPr>
            <p:nvPr/>
          </p:nvCxnSpPr>
          <p:spPr bwMode="auto">
            <a:xfrm flipV="1">
              <a:off x="4127" y="3315"/>
              <a:ext cx="330" cy="7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902" name="Oval 158"/>
            <p:cNvSpPr>
              <a:spLocks noChangeArrowheads="1"/>
            </p:cNvSpPr>
            <p:nvPr/>
          </p:nvSpPr>
          <p:spPr bwMode="auto">
            <a:xfrm>
              <a:off x="5251" y="2233"/>
              <a:ext cx="126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903" name="AutoShape 159"/>
            <p:cNvCxnSpPr>
              <a:cxnSpLocks noChangeShapeType="1"/>
              <a:stCxn id="159895" idx="3"/>
              <a:endCxn id="159902" idx="2"/>
            </p:cNvCxnSpPr>
            <p:nvPr/>
          </p:nvCxnSpPr>
          <p:spPr bwMode="auto">
            <a:xfrm>
              <a:off x="4457" y="2147"/>
              <a:ext cx="794" cy="12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904" name="AutoShape 160"/>
            <p:cNvCxnSpPr>
              <a:cxnSpLocks noChangeShapeType="1"/>
              <a:stCxn id="159851" idx="4"/>
              <a:endCxn id="159898" idx="0"/>
            </p:cNvCxnSpPr>
            <p:nvPr/>
          </p:nvCxnSpPr>
          <p:spPr bwMode="auto">
            <a:xfrm rot="5400000">
              <a:off x="4219" y="2431"/>
              <a:ext cx="1367" cy="84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905" name="Oval 161"/>
            <p:cNvSpPr>
              <a:spLocks noChangeArrowheads="1"/>
            </p:cNvSpPr>
            <p:nvPr/>
          </p:nvSpPr>
          <p:spPr bwMode="auto">
            <a:xfrm>
              <a:off x="3153" y="1760"/>
              <a:ext cx="223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906" name="AutoShape 162"/>
            <p:cNvCxnSpPr>
              <a:cxnSpLocks noChangeShapeType="1"/>
              <a:stCxn id="159889" idx="3"/>
              <a:endCxn id="159905" idx="2"/>
            </p:cNvCxnSpPr>
            <p:nvPr/>
          </p:nvCxnSpPr>
          <p:spPr bwMode="auto">
            <a:xfrm flipV="1">
              <a:off x="3003" y="1801"/>
              <a:ext cx="150" cy="15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907" name="Oval 163"/>
            <p:cNvSpPr>
              <a:spLocks noChangeArrowheads="1"/>
            </p:cNvSpPr>
            <p:nvPr/>
          </p:nvSpPr>
          <p:spPr bwMode="auto">
            <a:xfrm>
              <a:off x="5266" y="2900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drawer</a:t>
              </a:r>
            </a:p>
          </p:txBody>
        </p:sp>
        <p:cxnSp>
          <p:nvCxnSpPr>
            <p:cNvPr id="159908" name="AutoShape 164"/>
            <p:cNvCxnSpPr>
              <a:cxnSpLocks noChangeShapeType="1"/>
              <a:endCxn id="159907" idx="0"/>
            </p:cNvCxnSpPr>
            <p:nvPr/>
          </p:nvCxnSpPr>
          <p:spPr bwMode="auto">
            <a:xfrm rot="16200000" flipH="1">
              <a:off x="4678" y="2065"/>
              <a:ext cx="817" cy="853"/>
            </a:xfrm>
            <a:prstGeom prst="curvedConnector3">
              <a:avLst>
                <a:gd name="adj1" fmla="val 4994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909" name="Rectangle 165"/>
            <p:cNvSpPr>
              <a:spLocks noChangeArrowheads="1"/>
            </p:cNvSpPr>
            <p:nvPr/>
          </p:nvSpPr>
          <p:spPr bwMode="auto">
            <a:xfrm>
              <a:off x="5431" y="2339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Has a</a:t>
              </a:r>
            </a:p>
          </p:txBody>
        </p:sp>
        <p:sp>
          <p:nvSpPr>
            <p:cNvPr id="159910" name="Oval 166"/>
            <p:cNvSpPr>
              <a:spLocks noChangeArrowheads="1"/>
            </p:cNvSpPr>
            <p:nvPr/>
          </p:nvSpPr>
          <p:spPr bwMode="auto">
            <a:xfrm>
              <a:off x="5414" y="2695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911" name="AutoShape 167"/>
            <p:cNvCxnSpPr>
              <a:cxnSpLocks noChangeShapeType="1"/>
              <a:stCxn id="159909" idx="2"/>
              <a:endCxn id="159910" idx="6"/>
            </p:cNvCxnSpPr>
            <p:nvPr/>
          </p:nvCxnSpPr>
          <p:spPr bwMode="auto">
            <a:xfrm rot="5400000">
              <a:off x="5487" y="2615"/>
              <a:ext cx="172" cy="4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912" name="Oval 168"/>
            <p:cNvSpPr>
              <a:spLocks noChangeArrowheads="1"/>
            </p:cNvSpPr>
            <p:nvPr/>
          </p:nvSpPr>
          <p:spPr bwMode="auto">
            <a:xfrm>
              <a:off x="4930" y="3896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Brass</a:t>
              </a:r>
            </a:p>
            <a:p>
              <a:r>
                <a:rPr lang="en-US" altLang="en-US" sz="800"/>
                <a:t>handle</a:t>
              </a:r>
            </a:p>
          </p:txBody>
        </p:sp>
        <p:cxnSp>
          <p:nvCxnSpPr>
            <p:cNvPr id="159913" name="AutoShape 169"/>
            <p:cNvCxnSpPr>
              <a:cxnSpLocks noChangeShapeType="1"/>
              <a:stCxn id="159907" idx="4"/>
              <a:endCxn id="159912" idx="6"/>
            </p:cNvCxnSpPr>
            <p:nvPr/>
          </p:nvCxnSpPr>
          <p:spPr bwMode="auto">
            <a:xfrm rot="5400000">
              <a:off x="5035" y="3545"/>
              <a:ext cx="868" cy="8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914" name="Rectangle 170"/>
            <p:cNvSpPr>
              <a:spLocks noChangeArrowheads="1"/>
            </p:cNvSpPr>
            <p:nvPr/>
          </p:nvSpPr>
          <p:spPr bwMode="auto">
            <a:xfrm>
              <a:off x="5431" y="3230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With  a</a:t>
              </a:r>
            </a:p>
          </p:txBody>
        </p:sp>
        <p:sp>
          <p:nvSpPr>
            <p:cNvPr id="159915" name="Oval 171"/>
            <p:cNvSpPr>
              <a:spLocks noChangeArrowheads="1"/>
            </p:cNvSpPr>
            <p:nvPr/>
          </p:nvSpPr>
          <p:spPr bwMode="auto">
            <a:xfrm>
              <a:off x="5414" y="3691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916" name="AutoShape 172"/>
            <p:cNvCxnSpPr>
              <a:cxnSpLocks noChangeShapeType="1"/>
              <a:stCxn id="159914" idx="2"/>
              <a:endCxn id="159915" idx="6"/>
            </p:cNvCxnSpPr>
            <p:nvPr/>
          </p:nvCxnSpPr>
          <p:spPr bwMode="auto">
            <a:xfrm rot="5400000">
              <a:off x="5434" y="3559"/>
              <a:ext cx="277" cy="4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917" name="Oval 173"/>
            <p:cNvSpPr>
              <a:spLocks noChangeArrowheads="1"/>
            </p:cNvSpPr>
            <p:nvPr/>
          </p:nvSpPr>
          <p:spPr bwMode="auto">
            <a:xfrm>
              <a:off x="4123" y="1797"/>
              <a:ext cx="155" cy="7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9918" name="AutoShape 174"/>
            <p:cNvCxnSpPr>
              <a:cxnSpLocks noChangeShapeType="1"/>
              <a:stCxn id="159917" idx="6"/>
            </p:cNvCxnSpPr>
            <p:nvPr/>
          </p:nvCxnSpPr>
          <p:spPr bwMode="auto">
            <a:xfrm>
              <a:off x="4278" y="1833"/>
              <a:ext cx="14" cy="20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59919" name="Picture 175" descr="TableColore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3714750"/>
            <a:ext cx="1708150" cy="165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9920" name="Group 176"/>
          <p:cNvGrpSpPr>
            <a:grpSpLocks/>
          </p:cNvGrpSpPr>
          <p:nvPr/>
        </p:nvGrpSpPr>
        <p:grpSpPr bwMode="auto">
          <a:xfrm>
            <a:off x="3105150" y="2457450"/>
            <a:ext cx="2024063" cy="847725"/>
            <a:chOff x="2196" y="540"/>
            <a:chExt cx="2007" cy="534"/>
          </a:xfrm>
        </p:grpSpPr>
        <p:sp>
          <p:nvSpPr>
            <p:cNvPr id="159921" name="Rectangle 177"/>
            <p:cNvSpPr>
              <a:spLocks noChangeArrowheads="1"/>
            </p:cNvSpPr>
            <p:nvPr/>
          </p:nvSpPr>
          <p:spPr bwMode="auto">
            <a:xfrm>
              <a:off x="2401" y="684"/>
              <a:ext cx="1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>
                  <a:solidFill>
                    <a:schemeClr val="tx2"/>
                  </a:solidFill>
                </a:rPr>
                <a:t>Abstraction </a:t>
              </a:r>
            </a:p>
          </p:txBody>
        </p:sp>
        <p:sp>
          <p:nvSpPr>
            <p:cNvPr id="159922" name="AutoShape 178"/>
            <p:cNvSpPr>
              <a:spLocks noChangeArrowheads="1"/>
            </p:cNvSpPr>
            <p:nvPr/>
          </p:nvSpPr>
          <p:spPr bwMode="auto">
            <a:xfrm>
              <a:off x="2196" y="540"/>
              <a:ext cx="2007" cy="534"/>
            </a:xfrm>
            <a:prstGeom prst="rightArrow">
              <a:avLst>
                <a:gd name="adj1" fmla="val 50000"/>
                <a:gd name="adj2" fmla="val 939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9923" name="Group 179"/>
          <p:cNvGrpSpPr>
            <a:grpSpLocks/>
          </p:cNvGrpSpPr>
          <p:nvPr/>
        </p:nvGrpSpPr>
        <p:grpSpPr bwMode="auto">
          <a:xfrm>
            <a:off x="3105150" y="4191000"/>
            <a:ext cx="2024063" cy="847725"/>
            <a:chOff x="2196" y="540"/>
            <a:chExt cx="2007" cy="534"/>
          </a:xfrm>
        </p:grpSpPr>
        <p:sp>
          <p:nvSpPr>
            <p:cNvPr id="159924" name="Rectangle 180"/>
            <p:cNvSpPr>
              <a:spLocks noChangeArrowheads="1"/>
            </p:cNvSpPr>
            <p:nvPr/>
          </p:nvSpPr>
          <p:spPr bwMode="auto">
            <a:xfrm>
              <a:off x="2401" y="684"/>
              <a:ext cx="1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>
                  <a:solidFill>
                    <a:schemeClr val="tx2"/>
                  </a:solidFill>
                </a:rPr>
                <a:t>Abstraction </a:t>
              </a:r>
            </a:p>
          </p:txBody>
        </p:sp>
        <p:sp>
          <p:nvSpPr>
            <p:cNvPr id="159925" name="AutoShape 181"/>
            <p:cNvSpPr>
              <a:spLocks noChangeArrowheads="1"/>
            </p:cNvSpPr>
            <p:nvPr/>
          </p:nvSpPr>
          <p:spPr bwMode="auto">
            <a:xfrm>
              <a:off x="2196" y="540"/>
              <a:ext cx="2007" cy="534"/>
            </a:xfrm>
            <a:prstGeom prst="rightArrow">
              <a:avLst>
                <a:gd name="adj1" fmla="val 50000"/>
                <a:gd name="adj2" fmla="val 939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9926" name="Rectangle 182"/>
          <p:cNvSpPr>
            <a:spLocks noChangeArrowheads="1"/>
          </p:cNvSpPr>
          <p:nvPr/>
        </p:nvSpPr>
        <p:spPr bwMode="auto">
          <a:xfrm>
            <a:off x="363538" y="5638800"/>
            <a:ext cx="8551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The principle of abstraction is well known</a:t>
            </a:r>
          </a:p>
        </p:txBody>
      </p:sp>
      <p:pic>
        <p:nvPicPr>
          <p:cNvPr id="159930" name="Picture 186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016.WAV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99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9930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Gauss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381000"/>
            <a:ext cx="19177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1" name="Picture 3" descr="GaussianEqu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768350"/>
            <a:ext cx="2778125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2" name="Picture 4" descr="Hertzmann-RiceQu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190750"/>
            <a:ext cx="1946275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0773" name="Group 5"/>
          <p:cNvGrpSpPr>
            <a:grpSpLocks/>
          </p:cNvGrpSpPr>
          <p:nvPr/>
        </p:nvGrpSpPr>
        <p:grpSpPr bwMode="auto">
          <a:xfrm>
            <a:off x="5600700" y="2552700"/>
            <a:ext cx="1657350" cy="725488"/>
            <a:chOff x="4332" y="2016"/>
            <a:chExt cx="1212" cy="601"/>
          </a:xfrm>
        </p:grpSpPr>
        <p:pic>
          <p:nvPicPr>
            <p:cNvPr id="160774" name="Picture 6" descr="Compressed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" y="2016"/>
              <a:ext cx="613" cy="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775" name="Picture 7" descr="Compressed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" y="2056"/>
              <a:ext cx="564" cy="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0776" name="Group 8"/>
          <p:cNvGrpSpPr>
            <a:grpSpLocks/>
          </p:cNvGrpSpPr>
          <p:nvPr/>
        </p:nvGrpSpPr>
        <p:grpSpPr bwMode="auto">
          <a:xfrm flipH="1">
            <a:off x="3105150" y="819150"/>
            <a:ext cx="2024063" cy="847725"/>
            <a:chOff x="2196" y="540"/>
            <a:chExt cx="2007" cy="534"/>
          </a:xfrm>
        </p:grpSpPr>
        <p:sp>
          <p:nvSpPr>
            <p:cNvPr id="160777" name="Rectangle 9"/>
            <p:cNvSpPr>
              <a:spLocks noChangeArrowheads="1"/>
            </p:cNvSpPr>
            <p:nvPr/>
          </p:nvSpPr>
          <p:spPr bwMode="auto">
            <a:xfrm>
              <a:off x="2401" y="684"/>
              <a:ext cx="1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en-US">
                  <a:solidFill>
                    <a:schemeClr val="tx2"/>
                  </a:solidFill>
                </a:rPr>
                <a:t>Reification</a:t>
              </a:r>
            </a:p>
          </p:txBody>
        </p:sp>
        <p:sp>
          <p:nvSpPr>
            <p:cNvPr id="160778" name="AutoShape 10"/>
            <p:cNvSpPr>
              <a:spLocks noChangeArrowheads="1"/>
            </p:cNvSpPr>
            <p:nvPr/>
          </p:nvSpPr>
          <p:spPr bwMode="auto">
            <a:xfrm>
              <a:off x="2196" y="540"/>
              <a:ext cx="2007" cy="534"/>
            </a:xfrm>
            <a:prstGeom prst="rightArrow">
              <a:avLst>
                <a:gd name="adj1" fmla="val 50000"/>
                <a:gd name="adj2" fmla="val 939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5486400" y="1581150"/>
            <a:ext cx="26098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0781" name="Group 13"/>
          <p:cNvGrpSpPr>
            <a:grpSpLocks/>
          </p:cNvGrpSpPr>
          <p:nvPr/>
        </p:nvGrpSpPr>
        <p:grpSpPr bwMode="auto">
          <a:xfrm>
            <a:off x="5494338" y="3714750"/>
            <a:ext cx="2144712" cy="1854200"/>
            <a:chOff x="1812" y="588"/>
            <a:chExt cx="3948" cy="3564"/>
          </a:xfrm>
        </p:grpSpPr>
        <p:sp>
          <p:nvSpPr>
            <p:cNvPr id="160782" name="Oval 14"/>
            <p:cNvSpPr>
              <a:spLocks noChangeArrowheads="1"/>
            </p:cNvSpPr>
            <p:nvPr/>
          </p:nvSpPr>
          <p:spPr bwMode="auto">
            <a:xfrm>
              <a:off x="3672" y="823"/>
              <a:ext cx="455" cy="26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corner</a:t>
              </a:r>
            </a:p>
          </p:txBody>
        </p:sp>
        <p:sp>
          <p:nvSpPr>
            <p:cNvPr id="160783" name="Oval 15"/>
            <p:cNvSpPr>
              <a:spLocks noChangeArrowheads="1"/>
            </p:cNvSpPr>
            <p:nvPr/>
          </p:nvSpPr>
          <p:spPr bwMode="auto">
            <a:xfrm>
              <a:off x="3071" y="1496"/>
              <a:ext cx="388" cy="20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wall</a:t>
              </a:r>
            </a:p>
          </p:txBody>
        </p:sp>
        <p:sp>
          <p:nvSpPr>
            <p:cNvPr id="160784" name="Oval 16"/>
            <p:cNvSpPr>
              <a:spLocks noChangeArrowheads="1"/>
            </p:cNvSpPr>
            <p:nvPr/>
          </p:nvSpPr>
          <p:spPr bwMode="auto">
            <a:xfrm>
              <a:off x="3536" y="1485"/>
              <a:ext cx="426" cy="2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wall</a:t>
              </a:r>
            </a:p>
          </p:txBody>
        </p:sp>
        <p:sp>
          <p:nvSpPr>
            <p:cNvPr id="160785" name="Oval 17"/>
            <p:cNvSpPr>
              <a:spLocks noChangeArrowheads="1"/>
            </p:cNvSpPr>
            <p:nvPr/>
          </p:nvSpPr>
          <p:spPr bwMode="auto">
            <a:xfrm>
              <a:off x="4021" y="1474"/>
              <a:ext cx="377" cy="21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floor</a:t>
              </a:r>
            </a:p>
          </p:txBody>
        </p:sp>
        <p:cxnSp>
          <p:nvCxnSpPr>
            <p:cNvPr id="160786" name="AutoShape 18"/>
            <p:cNvCxnSpPr>
              <a:cxnSpLocks noChangeShapeType="1"/>
              <a:stCxn id="160782" idx="4"/>
              <a:endCxn id="160783" idx="0"/>
            </p:cNvCxnSpPr>
            <p:nvPr/>
          </p:nvCxnSpPr>
          <p:spPr bwMode="auto">
            <a:xfrm rot="5400000">
              <a:off x="3379" y="976"/>
              <a:ext cx="406" cy="634"/>
            </a:xfrm>
            <a:prstGeom prst="curvedConnector3">
              <a:avLst>
                <a:gd name="adj1" fmla="val 5789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787" name="AutoShape 19"/>
            <p:cNvCxnSpPr>
              <a:cxnSpLocks noChangeShapeType="1"/>
              <a:stCxn id="160782" idx="4"/>
              <a:endCxn id="160784" idx="0"/>
            </p:cNvCxnSpPr>
            <p:nvPr/>
          </p:nvCxnSpPr>
          <p:spPr bwMode="auto">
            <a:xfrm rot="5400000">
              <a:off x="3626" y="1213"/>
              <a:ext cx="395" cy="15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788" name="AutoShape 20"/>
            <p:cNvCxnSpPr>
              <a:cxnSpLocks noChangeShapeType="1"/>
              <a:stCxn id="160782" idx="4"/>
              <a:endCxn id="160785" idx="0"/>
            </p:cNvCxnSpPr>
            <p:nvPr/>
          </p:nvCxnSpPr>
          <p:spPr bwMode="auto">
            <a:xfrm rot="16200000" flipH="1">
              <a:off x="3862" y="1127"/>
              <a:ext cx="384" cy="31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789" name="Oval 21"/>
            <p:cNvSpPr>
              <a:spLocks noChangeArrowheads="1"/>
            </p:cNvSpPr>
            <p:nvPr/>
          </p:nvSpPr>
          <p:spPr bwMode="auto">
            <a:xfrm>
              <a:off x="4427" y="1806"/>
              <a:ext cx="466" cy="2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table</a:t>
              </a:r>
            </a:p>
          </p:txBody>
        </p:sp>
        <p:sp>
          <p:nvSpPr>
            <p:cNvPr id="160790" name="Oval 22"/>
            <p:cNvSpPr>
              <a:spLocks noChangeArrowheads="1"/>
            </p:cNvSpPr>
            <p:nvPr/>
          </p:nvSpPr>
          <p:spPr bwMode="auto">
            <a:xfrm>
              <a:off x="5115" y="1902"/>
              <a:ext cx="417" cy="26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curtain</a:t>
              </a:r>
            </a:p>
          </p:txBody>
        </p:sp>
        <p:sp>
          <p:nvSpPr>
            <p:cNvPr id="160791" name="Rectangle 23"/>
            <p:cNvSpPr>
              <a:spLocks noChangeArrowheads="1"/>
            </p:cNvSpPr>
            <p:nvPr/>
          </p:nvSpPr>
          <p:spPr bwMode="auto">
            <a:xfrm>
              <a:off x="2451" y="898"/>
              <a:ext cx="804" cy="2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composed of</a:t>
              </a:r>
            </a:p>
          </p:txBody>
        </p:sp>
        <p:sp>
          <p:nvSpPr>
            <p:cNvPr id="160792" name="Oval 24"/>
            <p:cNvSpPr>
              <a:spLocks noChangeArrowheads="1"/>
            </p:cNvSpPr>
            <p:nvPr/>
          </p:nvSpPr>
          <p:spPr bwMode="auto">
            <a:xfrm>
              <a:off x="1995" y="1613"/>
              <a:ext cx="814" cy="1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baseboard</a:t>
              </a:r>
            </a:p>
          </p:txBody>
        </p:sp>
        <p:sp>
          <p:nvSpPr>
            <p:cNvPr id="160793" name="Oval 25"/>
            <p:cNvSpPr>
              <a:spLocks noChangeArrowheads="1"/>
            </p:cNvSpPr>
            <p:nvPr/>
          </p:nvSpPr>
          <p:spPr bwMode="auto">
            <a:xfrm>
              <a:off x="3769" y="1165"/>
              <a:ext cx="261" cy="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794" name="AutoShape 26"/>
            <p:cNvCxnSpPr>
              <a:cxnSpLocks noChangeShapeType="1"/>
              <a:stCxn id="160791" idx="3"/>
              <a:endCxn id="160793" idx="2"/>
            </p:cNvCxnSpPr>
            <p:nvPr/>
          </p:nvCxnSpPr>
          <p:spPr bwMode="auto">
            <a:xfrm>
              <a:off x="3255" y="1010"/>
              <a:ext cx="514" cy="18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795" name="Rectangle 27"/>
            <p:cNvSpPr>
              <a:spLocks noChangeArrowheads="1"/>
            </p:cNvSpPr>
            <p:nvPr/>
          </p:nvSpPr>
          <p:spPr bwMode="auto">
            <a:xfrm>
              <a:off x="4621" y="588"/>
              <a:ext cx="69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contains</a:t>
              </a:r>
            </a:p>
          </p:txBody>
        </p:sp>
        <p:sp>
          <p:nvSpPr>
            <p:cNvPr id="160796" name="Oval 28"/>
            <p:cNvSpPr>
              <a:spLocks noChangeArrowheads="1"/>
            </p:cNvSpPr>
            <p:nvPr/>
          </p:nvSpPr>
          <p:spPr bwMode="auto">
            <a:xfrm rot="-1001955">
              <a:off x="4285" y="944"/>
              <a:ext cx="236" cy="13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797" name="AutoShape 29"/>
            <p:cNvCxnSpPr>
              <a:cxnSpLocks noChangeShapeType="1"/>
              <a:stCxn id="160795" idx="2"/>
              <a:endCxn id="160796" idx="6"/>
            </p:cNvCxnSpPr>
            <p:nvPr/>
          </p:nvCxnSpPr>
          <p:spPr bwMode="auto">
            <a:xfrm rot="5400000">
              <a:off x="4647" y="648"/>
              <a:ext cx="192" cy="45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798" name="AutoShape 30"/>
            <p:cNvCxnSpPr>
              <a:cxnSpLocks noChangeShapeType="1"/>
              <a:stCxn id="160782" idx="6"/>
              <a:endCxn id="160790" idx="0"/>
            </p:cNvCxnSpPr>
            <p:nvPr/>
          </p:nvCxnSpPr>
          <p:spPr bwMode="auto">
            <a:xfrm>
              <a:off x="4127" y="956"/>
              <a:ext cx="1197" cy="94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799" name="AutoShape 31"/>
            <p:cNvCxnSpPr>
              <a:cxnSpLocks noChangeShapeType="1"/>
              <a:stCxn id="160782" idx="6"/>
              <a:endCxn id="160789" idx="0"/>
            </p:cNvCxnSpPr>
            <p:nvPr/>
          </p:nvCxnSpPr>
          <p:spPr bwMode="auto">
            <a:xfrm>
              <a:off x="4127" y="956"/>
              <a:ext cx="533" cy="85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00" name="AutoShape 32"/>
            <p:cNvCxnSpPr>
              <a:cxnSpLocks noChangeShapeType="1"/>
              <a:stCxn id="160782" idx="4"/>
              <a:endCxn id="160792" idx="0"/>
            </p:cNvCxnSpPr>
            <p:nvPr/>
          </p:nvCxnSpPr>
          <p:spPr bwMode="auto">
            <a:xfrm rot="5400000">
              <a:off x="2889" y="603"/>
              <a:ext cx="523" cy="149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01" name="Rectangle 33"/>
            <p:cNvSpPr>
              <a:spLocks noChangeArrowheads="1"/>
            </p:cNvSpPr>
            <p:nvPr/>
          </p:nvSpPr>
          <p:spPr bwMode="auto">
            <a:xfrm>
              <a:off x="1812" y="1895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color</a:t>
              </a:r>
            </a:p>
          </p:txBody>
        </p:sp>
        <p:sp>
          <p:nvSpPr>
            <p:cNvPr id="160802" name="Oval 34"/>
            <p:cNvSpPr>
              <a:spLocks noChangeArrowheads="1"/>
            </p:cNvSpPr>
            <p:nvPr/>
          </p:nvSpPr>
          <p:spPr bwMode="auto">
            <a:xfrm>
              <a:off x="2335" y="1891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03" name="AutoShape 35"/>
            <p:cNvCxnSpPr>
              <a:cxnSpLocks noChangeShapeType="1"/>
              <a:stCxn id="160801" idx="3"/>
              <a:endCxn id="160802" idx="2"/>
            </p:cNvCxnSpPr>
            <p:nvPr/>
          </p:nvCxnSpPr>
          <p:spPr bwMode="auto">
            <a:xfrm flipV="1">
              <a:off x="2141" y="1921"/>
              <a:ext cx="194" cy="81"/>
            </a:xfrm>
            <a:prstGeom prst="curvedConnector3">
              <a:avLst>
                <a:gd name="adj1" fmla="val 4948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04" name="Oval 36" descr="Wide upward diagonal"/>
            <p:cNvSpPr>
              <a:spLocks noChangeArrowheads="1"/>
            </p:cNvSpPr>
            <p:nvPr/>
          </p:nvSpPr>
          <p:spPr bwMode="auto">
            <a:xfrm>
              <a:off x="2548" y="2254"/>
              <a:ext cx="484" cy="256"/>
            </a:xfrm>
            <a:prstGeom prst="ellipse">
              <a:avLst/>
            </a:prstGeom>
            <a:pattFill prst="wdUpDiag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Stripes   </a:t>
              </a:r>
            </a:p>
          </p:txBody>
        </p:sp>
        <p:sp>
          <p:nvSpPr>
            <p:cNvPr id="160805" name="Oval 37" descr="Dark vertical"/>
            <p:cNvSpPr>
              <a:spLocks noChangeArrowheads="1"/>
            </p:cNvSpPr>
            <p:nvPr/>
          </p:nvSpPr>
          <p:spPr bwMode="auto">
            <a:xfrm>
              <a:off x="2538" y="2542"/>
              <a:ext cx="494" cy="267"/>
            </a:xfrm>
            <a:prstGeom prst="ellipse">
              <a:avLst/>
            </a:prstGeom>
            <a:pattFill prst="dkVert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Vertical </a:t>
              </a:r>
            </a:p>
          </p:txBody>
        </p:sp>
        <p:sp>
          <p:nvSpPr>
            <p:cNvPr id="160806" name="Oval 38"/>
            <p:cNvSpPr>
              <a:spLocks noChangeArrowheads="1"/>
            </p:cNvSpPr>
            <p:nvPr/>
          </p:nvSpPr>
          <p:spPr bwMode="auto">
            <a:xfrm>
              <a:off x="2557" y="2884"/>
              <a:ext cx="456" cy="203"/>
            </a:xfrm>
            <a:prstGeom prst="ellipse">
              <a:avLst/>
            </a:prstGeom>
            <a:solidFill>
              <a:srgbClr val="00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 b="1">
                  <a:solidFill>
                    <a:schemeClr val="bg1"/>
                  </a:solidFill>
                </a:rPr>
                <a:t>blue</a:t>
              </a:r>
            </a:p>
          </p:txBody>
        </p:sp>
        <p:sp>
          <p:nvSpPr>
            <p:cNvPr id="160807" name="Oval 39"/>
            <p:cNvSpPr>
              <a:spLocks noChangeArrowheads="1"/>
            </p:cNvSpPr>
            <p:nvPr/>
          </p:nvSpPr>
          <p:spPr bwMode="auto">
            <a:xfrm>
              <a:off x="2557" y="3162"/>
              <a:ext cx="466" cy="2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white</a:t>
              </a:r>
            </a:p>
          </p:txBody>
        </p:sp>
        <p:sp>
          <p:nvSpPr>
            <p:cNvPr id="160808" name="Oval 40"/>
            <p:cNvSpPr>
              <a:spLocks noChangeArrowheads="1"/>
            </p:cNvSpPr>
            <p:nvPr/>
          </p:nvSpPr>
          <p:spPr bwMode="auto">
            <a:xfrm>
              <a:off x="3788" y="2329"/>
              <a:ext cx="465" cy="288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yellow</a:t>
              </a:r>
            </a:p>
          </p:txBody>
        </p:sp>
        <p:sp>
          <p:nvSpPr>
            <p:cNvPr id="160809" name="Oval 41"/>
            <p:cNvSpPr>
              <a:spLocks noChangeArrowheads="1"/>
            </p:cNvSpPr>
            <p:nvPr/>
          </p:nvSpPr>
          <p:spPr bwMode="auto">
            <a:xfrm>
              <a:off x="4960" y="3429"/>
              <a:ext cx="456" cy="203"/>
            </a:xfrm>
            <a:prstGeom prst="ellipse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 b="1">
                  <a:solidFill>
                    <a:schemeClr val="bg1"/>
                  </a:solidFill>
                </a:rPr>
                <a:t>blue</a:t>
              </a:r>
            </a:p>
          </p:txBody>
        </p:sp>
        <p:sp>
          <p:nvSpPr>
            <p:cNvPr id="160810" name="Oval 42"/>
            <p:cNvSpPr>
              <a:spLocks noChangeArrowheads="1"/>
            </p:cNvSpPr>
            <p:nvPr/>
          </p:nvSpPr>
          <p:spPr bwMode="auto">
            <a:xfrm>
              <a:off x="4476" y="2489"/>
              <a:ext cx="465" cy="288"/>
            </a:xfrm>
            <a:prstGeom prst="ellipse">
              <a:avLst/>
            </a:prstGeom>
            <a:solidFill>
              <a:srgbClr val="CC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walnut</a:t>
              </a:r>
            </a:p>
          </p:txBody>
        </p:sp>
        <p:sp>
          <p:nvSpPr>
            <p:cNvPr id="160811" name="Oval 43" descr="Solid diamond"/>
            <p:cNvSpPr>
              <a:spLocks noChangeArrowheads="1"/>
            </p:cNvSpPr>
            <p:nvPr/>
          </p:nvSpPr>
          <p:spPr bwMode="auto">
            <a:xfrm>
              <a:off x="2712" y="3429"/>
              <a:ext cx="1057" cy="342"/>
            </a:xfrm>
            <a:prstGeom prst="ellipse">
              <a:avLst/>
            </a:prstGeom>
            <a:pattFill prst="solidDmnd">
              <a:fgClr>
                <a:srgbClr val="0033CC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 b="1"/>
                <a:t>ornamental</a:t>
              </a:r>
            </a:p>
            <a:p>
              <a:r>
                <a:rPr lang="en-US" altLang="en-US" sz="800" b="1"/>
                <a:t>pattern</a:t>
              </a:r>
            </a:p>
          </p:txBody>
        </p:sp>
        <p:cxnSp>
          <p:nvCxnSpPr>
            <p:cNvPr id="160812" name="AutoShape 44"/>
            <p:cNvCxnSpPr>
              <a:cxnSpLocks noChangeShapeType="1"/>
              <a:stCxn id="160783" idx="4"/>
              <a:endCxn id="160804" idx="6"/>
            </p:cNvCxnSpPr>
            <p:nvPr/>
          </p:nvCxnSpPr>
          <p:spPr bwMode="auto">
            <a:xfrm rot="5400000">
              <a:off x="2807" y="1924"/>
              <a:ext cx="683" cy="23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13" name="AutoShape 45"/>
            <p:cNvCxnSpPr>
              <a:cxnSpLocks noChangeShapeType="1"/>
              <a:stCxn id="160783" idx="4"/>
              <a:endCxn id="160805" idx="6"/>
            </p:cNvCxnSpPr>
            <p:nvPr/>
          </p:nvCxnSpPr>
          <p:spPr bwMode="auto">
            <a:xfrm rot="5400000">
              <a:off x="2660" y="2071"/>
              <a:ext cx="977" cy="23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14" name="AutoShape 46"/>
            <p:cNvCxnSpPr>
              <a:cxnSpLocks noChangeShapeType="1"/>
              <a:stCxn id="160783" idx="4"/>
              <a:endCxn id="160806" idx="6"/>
            </p:cNvCxnSpPr>
            <p:nvPr/>
          </p:nvCxnSpPr>
          <p:spPr bwMode="auto">
            <a:xfrm rot="5400000">
              <a:off x="2495" y="2217"/>
              <a:ext cx="1287" cy="25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15" name="AutoShape 47"/>
            <p:cNvCxnSpPr>
              <a:cxnSpLocks noChangeShapeType="1"/>
              <a:stCxn id="160783" idx="4"/>
              <a:endCxn id="160807" idx="6"/>
            </p:cNvCxnSpPr>
            <p:nvPr/>
          </p:nvCxnSpPr>
          <p:spPr bwMode="auto">
            <a:xfrm rot="5400000">
              <a:off x="2359" y="2363"/>
              <a:ext cx="1570" cy="24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16" name="AutoShape 48"/>
            <p:cNvCxnSpPr>
              <a:cxnSpLocks noChangeShapeType="1"/>
              <a:stCxn id="160783" idx="4"/>
              <a:endCxn id="160811" idx="0"/>
            </p:cNvCxnSpPr>
            <p:nvPr/>
          </p:nvCxnSpPr>
          <p:spPr bwMode="auto">
            <a:xfrm rot="5400000">
              <a:off x="2388" y="2552"/>
              <a:ext cx="1730" cy="2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17" name="AutoShape 49"/>
            <p:cNvCxnSpPr>
              <a:cxnSpLocks noChangeShapeType="1"/>
              <a:stCxn id="160784" idx="4"/>
              <a:endCxn id="160804" idx="6"/>
            </p:cNvCxnSpPr>
            <p:nvPr/>
          </p:nvCxnSpPr>
          <p:spPr bwMode="auto">
            <a:xfrm rot="5400000">
              <a:off x="3054" y="1687"/>
              <a:ext cx="673" cy="71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18" name="AutoShape 50"/>
            <p:cNvCxnSpPr>
              <a:cxnSpLocks noChangeShapeType="1"/>
              <a:stCxn id="160784" idx="4"/>
              <a:endCxn id="160805" idx="6"/>
            </p:cNvCxnSpPr>
            <p:nvPr/>
          </p:nvCxnSpPr>
          <p:spPr bwMode="auto">
            <a:xfrm rot="5400000">
              <a:off x="2907" y="1834"/>
              <a:ext cx="967" cy="71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19" name="AutoShape 51"/>
            <p:cNvCxnSpPr>
              <a:cxnSpLocks noChangeShapeType="1"/>
              <a:stCxn id="160784" idx="4"/>
              <a:endCxn id="160806" idx="6"/>
            </p:cNvCxnSpPr>
            <p:nvPr/>
          </p:nvCxnSpPr>
          <p:spPr bwMode="auto">
            <a:xfrm rot="5400000">
              <a:off x="2742" y="1980"/>
              <a:ext cx="1277" cy="73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20" name="AutoShape 52"/>
            <p:cNvCxnSpPr>
              <a:cxnSpLocks noChangeShapeType="1"/>
              <a:stCxn id="160784" idx="4"/>
              <a:endCxn id="160807" idx="6"/>
            </p:cNvCxnSpPr>
            <p:nvPr/>
          </p:nvCxnSpPr>
          <p:spPr bwMode="auto">
            <a:xfrm rot="5400000">
              <a:off x="2606" y="2126"/>
              <a:ext cx="1560" cy="72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21" name="AutoShape 53"/>
            <p:cNvCxnSpPr>
              <a:cxnSpLocks noChangeShapeType="1"/>
              <a:stCxn id="160784" idx="4"/>
              <a:endCxn id="160811" idx="0"/>
            </p:cNvCxnSpPr>
            <p:nvPr/>
          </p:nvCxnSpPr>
          <p:spPr bwMode="auto">
            <a:xfrm rot="5400000">
              <a:off x="2635" y="2315"/>
              <a:ext cx="1720" cy="508"/>
            </a:xfrm>
            <a:prstGeom prst="curvedConnector3">
              <a:avLst>
                <a:gd name="adj1" fmla="val 5124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22" name="AutoShape 54"/>
            <p:cNvCxnSpPr>
              <a:cxnSpLocks noChangeShapeType="1"/>
              <a:stCxn id="160785" idx="4"/>
              <a:endCxn id="160808" idx="0"/>
            </p:cNvCxnSpPr>
            <p:nvPr/>
          </p:nvCxnSpPr>
          <p:spPr bwMode="auto">
            <a:xfrm rot="5400000">
              <a:off x="3794" y="1915"/>
              <a:ext cx="641" cy="18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23" name="AutoShape 55"/>
            <p:cNvCxnSpPr>
              <a:cxnSpLocks noChangeShapeType="1"/>
              <a:stCxn id="160789" idx="4"/>
              <a:endCxn id="160826" idx="0"/>
            </p:cNvCxnSpPr>
            <p:nvPr/>
          </p:nvCxnSpPr>
          <p:spPr bwMode="auto">
            <a:xfrm rot="5400000">
              <a:off x="4028" y="2294"/>
              <a:ext cx="844" cy="421"/>
            </a:xfrm>
            <a:prstGeom prst="curvedConnector3">
              <a:avLst>
                <a:gd name="adj1" fmla="val 2721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24" name="AutoShape 56"/>
            <p:cNvCxnSpPr>
              <a:cxnSpLocks noChangeShapeType="1"/>
              <a:stCxn id="160789" idx="4"/>
              <a:endCxn id="160810" idx="0"/>
            </p:cNvCxnSpPr>
            <p:nvPr/>
          </p:nvCxnSpPr>
          <p:spPr bwMode="auto">
            <a:xfrm rot="16200000" flipH="1">
              <a:off x="4481" y="2262"/>
              <a:ext cx="406" cy="4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25" name="AutoShape 57"/>
            <p:cNvCxnSpPr>
              <a:cxnSpLocks noChangeShapeType="1"/>
              <a:stCxn id="160790" idx="4"/>
              <a:endCxn id="160809" idx="0"/>
            </p:cNvCxnSpPr>
            <p:nvPr/>
          </p:nvCxnSpPr>
          <p:spPr bwMode="auto">
            <a:xfrm rot="5400000">
              <a:off x="4626" y="2731"/>
              <a:ext cx="1260" cy="13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26" name="Oval 58"/>
            <p:cNvSpPr>
              <a:spLocks noChangeArrowheads="1"/>
            </p:cNvSpPr>
            <p:nvPr/>
          </p:nvSpPr>
          <p:spPr bwMode="auto">
            <a:xfrm>
              <a:off x="3895" y="2927"/>
              <a:ext cx="687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 i="1"/>
                <a:t>cabriole</a:t>
              </a:r>
            </a:p>
          </p:txBody>
        </p:sp>
        <p:cxnSp>
          <p:nvCxnSpPr>
            <p:cNvPr id="160827" name="AutoShape 59"/>
            <p:cNvCxnSpPr>
              <a:cxnSpLocks noChangeShapeType="1"/>
              <a:stCxn id="160792" idx="4"/>
              <a:endCxn id="160807" idx="2"/>
            </p:cNvCxnSpPr>
            <p:nvPr/>
          </p:nvCxnSpPr>
          <p:spPr bwMode="auto">
            <a:xfrm rot="16200000" flipH="1">
              <a:off x="1748" y="2460"/>
              <a:ext cx="1463" cy="15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28" name="Rectangle 60"/>
            <p:cNvSpPr>
              <a:spLocks noChangeArrowheads="1"/>
            </p:cNvSpPr>
            <p:nvPr/>
          </p:nvSpPr>
          <p:spPr bwMode="auto">
            <a:xfrm>
              <a:off x="2567" y="1848"/>
              <a:ext cx="436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pattern</a:t>
              </a:r>
            </a:p>
          </p:txBody>
        </p:sp>
        <p:sp>
          <p:nvSpPr>
            <p:cNvPr id="160829" name="Oval 61"/>
            <p:cNvSpPr>
              <a:spLocks noChangeArrowheads="1"/>
            </p:cNvSpPr>
            <p:nvPr/>
          </p:nvSpPr>
          <p:spPr bwMode="auto">
            <a:xfrm>
              <a:off x="3633" y="1784"/>
              <a:ext cx="223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30" name="AutoShape 62"/>
            <p:cNvCxnSpPr>
              <a:cxnSpLocks noChangeShapeType="1"/>
              <a:stCxn id="160828" idx="3"/>
              <a:endCxn id="160829" idx="2"/>
            </p:cNvCxnSpPr>
            <p:nvPr/>
          </p:nvCxnSpPr>
          <p:spPr bwMode="auto">
            <a:xfrm flipV="1">
              <a:off x="3003" y="1825"/>
              <a:ext cx="630" cy="1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31" name="Rectangle 63"/>
            <p:cNvSpPr>
              <a:spLocks noChangeArrowheads="1"/>
            </p:cNvSpPr>
            <p:nvPr/>
          </p:nvSpPr>
          <p:spPr bwMode="auto">
            <a:xfrm>
              <a:off x="3468" y="2991"/>
              <a:ext cx="330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style</a:t>
              </a:r>
            </a:p>
          </p:txBody>
        </p:sp>
        <p:sp>
          <p:nvSpPr>
            <p:cNvPr id="160832" name="Oval 64"/>
            <p:cNvSpPr>
              <a:spLocks noChangeArrowheads="1"/>
            </p:cNvSpPr>
            <p:nvPr/>
          </p:nvSpPr>
          <p:spPr bwMode="auto">
            <a:xfrm>
              <a:off x="4195" y="2649"/>
              <a:ext cx="155" cy="7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33" name="AutoShape 65"/>
            <p:cNvCxnSpPr>
              <a:cxnSpLocks noChangeShapeType="1"/>
              <a:stCxn id="160831" idx="0"/>
              <a:endCxn id="160832" idx="2"/>
            </p:cNvCxnSpPr>
            <p:nvPr/>
          </p:nvCxnSpPr>
          <p:spPr bwMode="auto">
            <a:xfrm rot="16200000">
              <a:off x="3761" y="2557"/>
              <a:ext cx="306" cy="56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34" name="Rectangle 66"/>
            <p:cNvSpPr>
              <a:spLocks noChangeArrowheads="1"/>
            </p:cNvSpPr>
            <p:nvPr/>
          </p:nvSpPr>
          <p:spPr bwMode="auto">
            <a:xfrm>
              <a:off x="4127" y="2040"/>
              <a:ext cx="330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color</a:t>
              </a:r>
            </a:p>
          </p:txBody>
        </p:sp>
        <p:sp>
          <p:nvSpPr>
            <p:cNvPr id="160835" name="Oval 67"/>
            <p:cNvSpPr>
              <a:spLocks noChangeArrowheads="1"/>
            </p:cNvSpPr>
            <p:nvPr/>
          </p:nvSpPr>
          <p:spPr bwMode="auto">
            <a:xfrm>
              <a:off x="4602" y="2254"/>
              <a:ext cx="165" cy="9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36" name="AutoShape 68"/>
            <p:cNvCxnSpPr>
              <a:cxnSpLocks noChangeShapeType="1"/>
              <a:stCxn id="160834" idx="3"/>
              <a:endCxn id="160835" idx="2"/>
            </p:cNvCxnSpPr>
            <p:nvPr/>
          </p:nvCxnSpPr>
          <p:spPr bwMode="auto">
            <a:xfrm>
              <a:off x="4457" y="2147"/>
              <a:ext cx="145" cy="15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37" name="Oval 69"/>
            <p:cNvSpPr>
              <a:spLocks noChangeArrowheads="1"/>
            </p:cNvSpPr>
            <p:nvPr/>
          </p:nvSpPr>
          <p:spPr bwMode="auto">
            <a:xfrm>
              <a:off x="4234" y="3536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wavy</a:t>
              </a:r>
            </a:p>
          </p:txBody>
        </p:sp>
        <p:sp>
          <p:nvSpPr>
            <p:cNvPr id="160838" name="Rectangle 70"/>
            <p:cNvSpPr>
              <a:spLocks noChangeArrowheads="1"/>
            </p:cNvSpPr>
            <p:nvPr/>
          </p:nvSpPr>
          <p:spPr bwMode="auto">
            <a:xfrm>
              <a:off x="3730" y="3279"/>
              <a:ext cx="397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shape</a:t>
              </a:r>
            </a:p>
          </p:txBody>
        </p:sp>
        <p:sp>
          <p:nvSpPr>
            <p:cNvPr id="160839" name="Oval 71"/>
            <p:cNvSpPr>
              <a:spLocks noChangeArrowheads="1"/>
            </p:cNvSpPr>
            <p:nvPr/>
          </p:nvSpPr>
          <p:spPr bwMode="auto">
            <a:xfrm>
              <a:off x="4457" y="3279"/>
              <a:ext cx="106" cy="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40" name="AutoShape 72"/>
            <p:cNvCxnSpPr>
              <a:cxnSpLocks noChangeShapeType="1"/>
              <a:stCxn id="160838" idx="3"/>
              <a:endCxn id="160839" idx="2"/>
            </p:cNvCxnSpPr>
            <p:nvPr/>
          </p:nvCxnSpPr>
          <p:spPr bwMode="auto">
            <a:xfrm flipV="1">
              <a:off x="4127" y="3315"/>
              <a:ext cx="330" cy="7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41" name="Oval 73"/>
            <p:cNvSpPr>
              <a:spLocks noChangeArrowheads="1"/>
            </p:cNvSpPr>
            <p:nvPr/>
          </p:nvSpPr>
          <p:spPr bwMode="auto">
            <a:xfrm>
              <a:off x="5251" y="2233"/>
              <a:ext cx="126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42" name="AutoShape 74"/>
            <p:cNvCxnSpPr>
              <a:cxnSpLocks noChangeShapeType="1"/>
              <a:stCxn id="160834" idx="3"/>
              <a:endCxn id="160841" idx="2"/>
            </p:cNvCxnSpPr>
            <p:nvPr/>
          </p:nvCxnSpPr>
          <p:spPr bwMode="auto">
            <a:xfrm>
              <a:off x="4457" y="2147"/>
              <a:ext cx="794" cy="12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843" name="AutoShape 75"/>
            <p:cNvCxnSpPr>
              <a:cxnSpLocks noChangeShapeType="1"/>
              <a:stCxn id="160790" idx="4"/>
              <a:endCxn id="160837" idx="0"/>
            </p:cNvCxnSpPr>
            <p:nvPr/>
          </p:nvCxnSpPr>
          <p:spPr bwMode="auto">
            <a:xfrm rot="5400000">
              <a:off x="4219" y="2431"/>
              <a:ext cx="1367" cy="84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44" name="Oval 76"/>
            <p:cNvSpPr>
              <a:spLocks noChangeArrowheads="1"/>
            </p:cNvSpPr>
            <p:nvPr/>
          </p:nvSpPr>
          <p:spPr bwMode="auto">
            <a:xfrm>
              <a:off x="3153" y="1760"/>
              <a:ext cx="223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45" name="AutoShape 77"/>
            <p:cNvCxnSpPr>
              <a:cxnSpLocks noChangeShapeType="1"/>
              <a:stCxn id="160828" idx="3"/>
              <a:endCxn id="160844" idx="2"/>
            </p:cNvCxnSpPr>
            <p:nvPr/>
          </p:nvCxnSpPr>
          <p:spPr bwMode="auto">
            <a:xfrm flipV="1">
              <a:off x="3003" y="1801"/>
              <a:ext cx="150" cy="15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46" name="Oval 78"/>
            <p:cNvSpPr>
              <a:spLocks noChangeArrowheads="1"/>
            </p:cNvSpPr>
            <p:nvPr/>
          </p:nvSpPr>
          <p:spPr bwMode="auto">
            <a:xfrm>
              <a:off x="5266" y="2900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drawer</a:t>
              </a:r>
            </a:p>
          </p:txBody>
        </p:sp>
        <p:cxnSp>
          <p:nvCxnSpPr>
            <p:cNvPr id="160847" name="AutoShape 79"/>
            <p:cNvCxnSpPr>
              <a:cxnSpLocks noChangeShapeType="1"/>
              <a:endCxn id="160846" idx="0"/>
            </p:cNvCxnSpPr>
            <p:nvPr/>
          </p:nvCxnSpPr>
          <p:spPr bwMode="auto">
            <a:xfrm rot="16200000" flipH="1">
              <a:off x="4678" y="2065"/>
              <a:ext cx="817" cy="853"/>
            </a:xfrm>
            <a:prstGeom prst="curvedConnector3">
              <a:avLst>
                <a:gd name="adj1" fmla="val 4994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48" name="Rectangle 80"/>
            <p:cNvSpPr>
              <a:spLocks noChangeArrowheads="1"/>
            </p:cNvSpPr>
            <p:nvPr/>
          </p:nvSpPr>
          <p:spPr bwMode="auto">
            <a:xfrm>
              <a:off x="5431" y="2339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Has a</a:t>
              </a:r>
            </a:p>
          </p:txBody>
        </p:sp>
        <p:sp>
          <p:nvSpPr>
            <p:cNvPr id="160849" name="Oval 81"/>
            <p:cNvSpPr>
              <a:spLocks noChangeArrowheads="1"/>
            </p:cNvSpPr>
            <p:nvPr/>
          </p:nvSpPr>
          <p:spPr bwMode="auto">
            <a:xfrm>
              <a:off x="5414" y="2695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50" name="AutoShape 82"/>
            <p:cNvCxnSpPr>
              <a:cxnSpLocks noChangeShapeType="1"/>
              <a:stCxn id="160848" idx="2"/>
              <a:endCxn id="160849" idx="6"/>
            </p:cNvCxnSpPr>
            <p:nvPr/>
          </p:nvCxnSpPr>
          <p:spPr bwMode="auto">
            <a:xfrm rot="5400000">
              <a:off x="5487" y="2615"/>
              <a:ext cx="172" cy="4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51" name="Oval 83"/>
            <p:cNvSpPr>
              <a:spLocks noChangeArrowheads="1"/>
            </p:cNvSpPr>
            <p:nvPr/>
          </p:nvSpPr>
          <p:spPr bwMode="auto">
            <a:xfrm>
              <a:off x="4930" y="3896"/>
              <a:ext cx="494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Brass</a:t>
              </a:r>
            </a:p>
            <a:p>
              <a:r>
                <a:rPr lang="en-US" altLang="en-US" sz="800"/>
                <a:t>handle</a:t>
              </a:r>
            </a:p>
          </p:txBody>
        </p:sp>
        <p:cxnSp>
          <p:nvCxnSpPr>
            <p:cNvPr id="160852" name="AutoShape 84"/>
            <p:cNvCxnSpPr>
              <a:cxnSpLocks noChangeShapeType="1"/>
              <a:stCxn id="160846" idx="4"/>
              <a:endCxn id="160851" idx="6"/>
            </p:cNvCxnSpPr>
            <p:nvPr/>
          </p:nvCxnSpPr>
          <p:spPr bwMode="auto">
            <a:xfrm rot="5400000">
              <a:off x="5035" y="3545"/>
              <a:ext cx="868" cy="8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53" name="Rectangle 85"/>
            <p:cNvSpPr>
              <a:spLocks noChangeArrowheads="1"/>
            </p:cNvSpPr>
            <p:nvPr/>
          </p:nvSpPr>
          <p:spPr bwMode="auto">
            <a:xfrm>
              <a:off x="5431" y="3230"/>
              <a:ext cx="329" cy="2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800"/>
                <a:t>With  a</a:t>
              </a:r>
            </a:p>
          </p:txBody>
        </p:sp>
        <p:sp>
          <p:nvSpPr>
            <p:cNvPr id="160854" name="Oval 86"/>
            <p:cNvSpPr>
              <a:spLocks noChangeArrowheads="1"/>
            </p:cNvSpPr>
            <p:nvPr/>
          </p:nvSpPr>
          <p:spPr bwMode="auto">
            <a:xfrm>
              <a:off x="5414" y="3691"/>
              <a:ext cx="135" cy="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55" name="AutoShape 87"/>
            <p:cNvCxnSpPr>
              <a:cxnSpLocks noChangeShapeType="1"/>
              <a:stCxn id="160853" idx="2"/>
              <a:endCxn id="160854" idx="6"/>
            </p:cNvCxnSpPr>
            <p:nvPr/>
          </p:nvCxnSpPr>
          <p:spPr bwMode="auto">
            <a:xfrm rot="5400000">
              <a:off x="5434" y="3559"/>
              <a:ext cx="277" cy="4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0856" name="Oval 88"/>
            <p:cNvSpPr>
              <a:spLocks noChangeArrowheads="1"/>
            </p:cNvSpPr>
            <p:nvPr/>
          </p:nvSpPr>
          <p:spPr bwMode="auto">
            <a:xfrm>
              <a:off x="4123" y="1797"/>
              <a:ext cx="155" cy="7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0857" name="AutoShape 89"/>
            <p:cNvCxnSpPr>
              <a:cxnSpLocks noChangeShapeType="1"/>
              <a:stCxn id="160856" idx="6"/>
            </p:cNvCxnSpPr>
            <p:nvPr/>
          </p:nvCxnSpPr>
          <p:spPr bwMode="auto">
            <a:xfrm>
              <a:off x="4278" y="1833"/>
              <a:ext cx="14" cy="20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60858" name="Picture 90" descr="TableColore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3714750"/>
            <a:ext cx="1708150" cy="165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0859" name="Group 91"/>
          <p:cNvGrpSpPr>
            <a:grpSpLocks/>
          </p:cNvGrpSpPr>
          <p:nvPr/>
        </p:nvGrpSpPr>
        <p:grpSpPr bwMode="auto">
          <a:xfrm flipH="1">
            <a:off x="3105150" y="2457450"/>
            <a:ext cx="2024063" cy="847725"/>
            <a:chOff x="2196" y="540"/>
            <a:chExt cx="2007" cy="534"/>
          </a:xfrm>
        </p:grpSpPr>
        <p:sp>
          <p:nvSpPr>
            <p:cNvPr id="160860" name="Rectangle 92"/>
            <p:cNvSpPr>
              <a:spLocks noChangeArrowheads="1"/>
            </p:cNvSpPr>
            <p:nvPr/>
          </p:nvSpPr>
          <p:spPr bwMode="auto">
            <a:xfrm>
              <a:off x="2401" y="684"/>
              <a:ext cx="1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en-US">
                  <a:solidFill>
                    <a:schemeClr val="tx2"/>
                  </a:solidFill>
                </a:rPr>
                <a:t>Reification</a:t>
              </a:r>
            </a:p>
          </p:txBody>
        </p:sp>
        <p:sp>
          <p:nvSpPr>
            <p:cNvPr id="160861" name="AutoShape 93"/>
            <p:cNvSpPr>
              <a:spLocks noChangeArrowheads="1"/>
            </p:cNvSpPr>
            <p:nvPr/>
          </p:nvSpPr>
          <p:spPr bwMode="auto">
            <a:xfrm>
              <a:off x="2196" y="540"/>
              <a:ext cx="2007" cy="534"/>
            </a:xfrm>
            <a:prstGeom prst="rightArrow">
              <a:avLst>
                <a:gd name="adj1" fmla="val 50000"/>
                <a:gd name="adj2" fmla="val 939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0862" name="Group 94"/>
          <p:cNvGrpSpPr>
            <a:grpSpLocks/>
          </p:cNvGrpSpPr>
          <p:nvPr/>
        </p:nvGrpSpPr>
        <p:grpSpPr bwMode="auto">
          <a:xfrm flipH="1">
            <a:off x="3105150" y="4191000"/>
            <a:ext cx="2024063" cy="847725"/>
            <a:chOff x="2196" y="540"/>
            <a:chExt cx="2007" cy="534"/>
          </a:xfrm>
        </p:grpSpPr>
        <p:sp>
          <p:nvSpPr>
            <p:cNvPr id="160863" name="Rectangle 95"/>
            <p:cNvSpPr>
              <a:spLocks noChangeArrowheads="1"/>
            </p:cNvSpPr>
            <p:nvPr/>
          </p:nvSpPr>
          <p:spPr bwMode="auto">
            <a:xfrm>
              <a:off x="2401" y="684"/>
              <a:ext cx="1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en-US">
                  <a:solidFill>
                    <a:schemeClr val="tx2"/>
                  </a:solidFill>
                </a:rPr>
                <a:t>Reification </a:t>
              </a:r>
            </a:p>
          </p:txBody>
        </p:sp>
        <p:sp>
          <p:nvSpPr>
            <p:cNvPr id="160864" name="AutoShape 96"/>
            <p:cNvSpPr>
              <a:spLocks noChangeArrowheads="1"/>
            </p:cNvSpPr>
            <p:nvPr/>
          </p:nvSpPr>
          <p:spPr bwMode="auto">
            <a:xfrm>
              <a:off x="2196" y="540"/>
              <a:ext cx="2007" cy="534"/>
            </a:xfrm>
            <a:prstGeom prst="rightArrow">
              <a:avLst>
                <a:gd name="adj1" fmla="val 50000"/>
                <a:gd name="adj2" fmla="val 939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0865" name="Rectangle 97"/>
          <p:cNvSpPr>
            <a:spLocks noChangeArrowheads="1"/>
          </p:cNvSpPr>
          <p:nvPr/>
        </p:nvSpPr>
        <p:spPr bwMode="auto">
          <a:xfrm>
            <a:off x="186848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Reification</a:t>
            </a:r>
          </a:p>
        </p:txBody>
      </p:sp>
      <p:sp>
        <p:nvSpPr>
          <p:cNvPr id="160866" name="Rectangle 98"/>
          <p:cNvSpPr>
            <a:spLocks noChangeArrowheads="1"/>
          </p:cNvSpPr>
          <p:nvPr/>
        </p:nvSpPr>
        <p:spPr bwMode="auto">
          <a:xfrm>
            <a:off x="363538" y="5619750"/>
            <a:ext cx="8551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The inverse principle of reification </a:t>
            </a:r>
          </a:p>
          <a:p>
            <a:pPr algn="l"/>
            <a:r>
              <a:rPr lang="en-US" altLang="en-US">
                <a:solidFill>
                  <a:schemeClr val="tx2"/>
                </a:solidFill>
              </a:rPr>
              <a:t>most under-acknowledged perceptual principle</a:t>
            </a:r>
          </a:p>
        </p:txBody>
      </p:sp>
      <p:pic>
        <p:nvPicPr>
          <p:cNvPr id="160870" name="Picture 102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604.WAV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08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870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47" name="Picture 11" descr="KanizsaPerce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716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948" name="Rectangle 12"/>
          <p:cNvSpPr>
            <a:spLocks noChangeArrowheads="1"/>
          </p:cNvSpPr>
          <p:nvPr/>
        </p:nvSpPr>
        <p:spPr bwMode="auto">
          <a:xfrm>
            <a:off x="2611438" y="152400"/>
            <a:ext cx="41703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Evidence for Reification</a:t>
            </a:r>
          </a:p>
          <a:p>
            <a:r>
              <a:rPr lang="en-US" altLang="en-US" sz="2400">
                <a:solidFill>
                  <a:schemeClr val="tx2"/>
                </a:solidFill>
              </a:rPr>
              <a:t>In Gestalt Illusions</a:t>
            </a:r>
          </a:p>
        </p:txBody>
      </p:sp>
      <p:pic>
        <p:nvPicPr>
          <p:cNvPr id="167951" name="Picture 15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639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79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7951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6" name="Picture 6" descr="KanizsaPercep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27100"/>
            <a:ext cx="6477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9" name="Picture 9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775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0" name="Picture 10" descr="KanizsaPercept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927100"/>
            <a:ext cx="6477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89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8969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2" name="Picture 4" descr="KanizsaPercep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27100"/>
            <a:ext cx="6477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6" name="Picture 8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983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6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613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5" name="Picture 3" descr="VoluWor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219200"/>
            <a:ext cx="44577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Tse’s Volumetric Worm</a:t>
            </a:r>
          </a:p>
        </p:txBody>
      </p:sp>
      <p:pic>
        <p:nvPicPr>
          <p:cNvPr id="177161" name="Picture 9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817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7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7161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 descr="VoluWor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533400"/>
            <a:ext cx="68834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1" name="Picture 5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944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8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8181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 descr="VoluWorm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533400"/>
            <a:ext cx="68834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7" name="Picture 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676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9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920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40" name="Picture 8" descr="MindsEy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852" name="Picture 20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216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88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885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8" name="Picture 4" descr="SeaMon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0" y="2546350"/>
            <a:ext cx="34798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229" name="Rectangle 5"/>
          <p:cNvSpPr>
            <a:spLocks noChangeArrowheads="1"/>
          </p:cNvSpPr>
          <p:nvPr/>
        </p:nvSpPr>
        <p:spPr bwMode="auto">
          <a:xfrm>
            <a:off x="2611438" y="1524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Tse’s Sea Monster</a:t>
            </a:r>
          </a:p>
        </p:txBody>
      </p:sp>
      <p:pic>
        <p:nvPicPr>
          <p:cNvPr id="180233" name="Picture 9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686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0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023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1" name="Picture 3" descr="SeaMonste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371600"/>
            <a:ext cx="6273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7" name="Picture 9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608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1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1257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5" name="Picture 3" descr="SeaMonste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574800"/>
            <a:ext cx="5816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80" name="Picture 8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751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2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2280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SeaMon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879475"/>
            <a:ext cx="351313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0" name="Picture 4" descr="VoluWorm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8" y="858838"/>
            <a:ext cx="2439987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1" name="Picture 5" descr="KanizsaPerce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041400"/>
            <a:ext cx="2300288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69" name="Rectangle 13"/>
          <p:cNvSpPr>
            <a:spLocks noChangeArrowheads="1"/>
          </p:cNvSpPr>
          <p:nvPr/>
        </p:nvSpPr>
        <p:spPr bwMode="auto">
          <a:xfrm>
            <a:off x="446088" y="3940175"/>
            <a:ext cx="8439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i="1"/>
              <a:t>How</a:t>
            </a:r>
            <a:endParaRPr lang="en-US" altLang="en-US" sz="2000"/>
          </a:p>
          <a:p>
            <a:r>
              <a:rPr lang="en-US" altLang="en-US" sz="2000"/>
              <a:t>remains a mystery</a:t>
            </a:r>
          </a:p>
        </p:txBody>
      </p:sp>
      <p:sp>
        <p:nvSpPr>
          <p:cNvPr id="198670" name="Rectangle 14"/>
          <p:cNvSpPr>
            <a:spLocks noChangeArrowheads="1"/>
          </p:cNvSpPr>
          <p:nvPr/>
        </p:nvSpPr>
        <p:spPr bwMode="auto">
          <a:xfrm>
            <a:off x="492125" y="4989513"/>
            <a:ext cx="843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i="1"/>
              <a:t>That</a:t>
            </a:r>
            <a:r>
              <a:rPr lang="en-US" altLang="en-US" sz="2000"/>
              <a:t> it does so is an observational fact</a:t>
            </a:r>
          </a:p>
        </p:txBody>
      </p:sp>
      <p:sp>
        <p:nvSpPr>
          <p:cNvPr id="198671" name="Rectangle 15"/>
          <p:cNvSpPr>
            <a:spLocks noChangeArrowheads="1"/>
          </p:cNvSpPr>
          <p:nvPr/>
        </p:nvSpPr>
        <p:spPr bwMode="auto">
          <a:xfrm>
            <a:off x="1851025" y="366713"/>
            <a:ext cx="5619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Reification</a:t>
            </a:r>
          </a:p>
        </p:txBody>
      </p:sp>
      <p:pic>
        <p:nvPicPr>
          <p:cNvPr id="198678" name="Picture 22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3123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8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8678"/>
                </p:tgtEl>
              </p:cMediaNode>
            </p:audio>
          </p:childTnLst>
        </p:cTn>
      </p:par>
    </p:tnLst>
    <p:bldLst>
      <p:bldP spid="198669" grpId="0"/>
      <p:bldP spid="19867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06" name="Group 6"/>
          <p:cNvGrpSpPr>
            <a:grpSpLocks/>
          </p:cNvGrpSpPr>
          <p:nvPr/>
        </p:nvGrpSpPr>
        <p:grpSpPr bwMode="auto">
          <a:xfrm>
            <a:off x="331788" y="409575"/>
            <a:ext cx="8439150" cy="6173788"/>
            <a:chOff x="209" y="258"/>
            <a:chExt cx="5316" cy="3889"/>
          </a:xfrm>
        </p:grpSpPr>
        <p:sp>
          <p:nvSpPr>
            <p:cNvPr id="256002" name="Rectangle 2"/>
            <p:cNvSpPr>
              <a:spLocks noChangeArrowheads="1"/>
            </p:cNvSpPr>
            <p:nvPr/>
          </p:nvSpPr>
          <p:spPr bwMode="auto">
            <a:xfrm>
              <a:off x="209" y="258"/>
              <a:ext cx="531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/>
                <a:t>Another observational fact:</a:t>
              </a:r>
            </a:p>
            <a:p>
              <a:r>
                <a:rPr lang="en-US" altLang="en-US" sz="2000"/>
                <a:t>Phenomenal Projection</a:t>
              </a:r>
            </a:p>
          </p:txBody>
        </p:sp>
        <p:pic>
          <p:nvPicPr>
            <p:cNvPr id="256003" name="Picture 3" descr="proj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" y="739"/>
              <a:ext cx="3072" cy="3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6010" name="Picture 10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269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60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6010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0958" name="Picture 14" descr="projectio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687388"/>
            <a:ext cx="5988050" cy="54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59" name="Picture 15" descr="projectio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688975"/>
            <a:ext cx="5988050" cy="548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60" name="Picture 16" descr="projection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687388"/>
            <a:ext cx="5988050" cy="54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61" name="Picture 17" descr="projection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687388"/>
            <a:ext cx="5988050" cy="54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62" name="Picture 18" descr="projection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687388"/>
            <a:ext cx="5988050" cy="54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63" name="Picture 19" descr="projecti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687388"/>
            <a:ext cx="5988050" cy="54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65" name="Picture 21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1608.WAV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09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0965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4" name="Picture 2" descr="YouAreHer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039813"/>
            <a:ext cx="3656012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477" name="Picture 5" descr="YouAreHe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039813"/>
            <a:ext cx="3656012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478" name="Picture 6" descr="YouAreHere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039813"/>
            <a:ext cx="3656012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479" name="Picture 7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44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34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3479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Another observational fact:</a:t>
            </a:r>
          </a:p>
          <a:p>
            <a:r>
              <a:rPr lang="en-US" altLang="en-US" sz="2400">
                <a:solidFill>
                  <a:schemeClr val="tx2"/>
                </a:solidFill>
              </a:rPr>
              <a:t>Phenomenal Perspective</a:t>
            </a:r>
          </a:p>
        </p:txBody>
      </p:sp>
      <p:pic>
        <p:nvPicPr>
          <p:cNvPr id="194564" name="Picture 4" descr="Fi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858963"/>
            <a:ext cx="72771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0" name="Picture 10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449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45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4570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Phenomenal Perspective</a:t>
            </a:r>
          </a:p>
        </p:txBody>
      </p:sp>
      <p:pic>
        <p:nvPicPr>
          <p:cNvPr id="215044" name="Picture 4" descr="NoPerspec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371725"/>
            <a:ext cx="8736012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7" name="Picture 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478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50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5047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Phenomenal Perspective</a:t>
            </a:r>
          </a:p>
        </p:txBody>
      </p:sp>
      <p:pic>
        <p:nvPicPr>
          <p:cNvPr id="216068" name="Picture 4" descr="Fig1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743075"/>
            <a:ext cx="5484813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69" name="Rectangle 5"/>
          <p:cNvSpPr>
            <a:spLocks noChangeArrowheads="1"/>
          </p:cNvSpPr>
          <p:nvPr/>
        </p:nvSpPr>
        <p:spPr bwMode="auto">
          <a:xfrm>
            <a:off x="2374900" y="808038"/>
            <a:ext cx="49657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Do things in the distance appear smaller?</a:t>
            </a:r>
          </a:p>
          <a:p>
            <a:pPr algn="l"/>
            <a:endParaRPr lang="en-US" altLang="en-US">
              <a:solidFill>
                <a:schemeClr val="tx2"/>
              </a:solidFill>
            </a:endParaRPr>
          </a:p>
          <a:p>
            <a:pPr algn="l"/>
            <a:r>
              <a:rPr lang="en-US" altLang="en-US">
                <a:solidFill>
                  <a:schemeClr val="tx2"/>
                </a:solidFill>
              </a:rPr>
              <a:t>Or do they appear undiminished in size?</a:t>
            </a:r>
          </a:p>
        </p:txBody>
      </p:sp>
      <p:pic>
        <p:nvPicPr>
          <p:cNvPr id="216071" name="Picture 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027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60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607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DioramaT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03200"/>
            <a:ext cx="7302500" cy="6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3" name="Picture 13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596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3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133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2806700" y="2324100"/>
            <a:ext cx="2451100" cy="1460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260" name="Line 4"/>
          <p:cNvSpPr>
            <a:spLocks noChangeShapeType="1"/>
          </p:cNvSpPr>
          <p:nvPr/>
        </p:nvSpPr>
        <p:spPr bwMode="auto">
          <a:xfrm flipH="1">
            <a:off x="889000" y="3797300"/>
            <a:ext cx="1905000" cy="1130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61" name="Line 5"/>
          <p:cNvSpPr>
            <a:spLocks noChangeShapeType="1"/>
          </p:cNvSpPr>
          <p:nvPr/>
        </p:nvSpPr>
        <p:spPr bwMode="auto">
          <a:xfrm flipH="1" flipV="1">
            <a:off x="889000" y="1181100"/>
            <a:ext cx="1917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62" name="Line 6"/>
          <p:cNvSpPr>
            <a:spLocks noChangeShapeType="1"/>
          </p:cNvSpPr>
          <p:nvPr/>
        </p:nvSpPr>
        <p:spPr bwMode="auto">
          <a:xfrm flipV="1">
            <a:off x="5257800" y="1181100"/>
            <a:ext cx="1917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63" name="Line 7"/>
          <p:cNvSpPr>
            <a:spLocks noChangeShapeType="1"/>
          </p:cNvSpPr>
          <p:nvPr/>
        </p:nvSpPr>
        <p:spPr bwMode="auto">
          <a:xfrm>
            <a:off x="5257800" y="3784600"/>
            <a:ext cx="1917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64" name="Rectangle 8"/>
          <p:cNvSpPr>
            <a:spLocks noChangeArrowheads="1"/>
          </p:cNvSpPr>
          <p:nvPr/>
        </p:nvSpPr>
        <p:spPr bwMode="auto">
          <a:xfrm>
            <a:off x="2514600" y="3670300"/>
            <a:ext cx="3035300" cy="292100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265" name="Freeform 9"/>
          <p:cNvSpPr>
            <a:spLocks/>
          </p:cNvSpPr>
          <p:nvPr/>
        </p:nvSpPr>
        <p:spPr bwMode="auto">
          <a:xfrm>
            <a:off x="2514600" y="3568700"/>
            <a:ext cx="3048000" cy="127000"/>
          </a:xfrm>
          <a:custGeom>
            <a:avLst/>
            <a:gdLst>
              <a:gd name="T0" fmla="*/ 0 w 1920"/>
              <a:gd name="T1" fmla="*/ 80 h 80"/>
              <a:gd name="T2" fmla="*/ 184 w 1920"/>
              <a:gd name="T3" fmla="*/ 0 h 80"/>
              <a:gd name="T4" fmla="*/ 1736 w 1920"/>
              <a:gd name="T5" fmla="*/ 0 h 80"/>
              <a:gd name="T6" fmla="*/ 1920 w 1920"/>
              <a:gd name="T7" fmla="*/ 80 h 80"/>
              <a:gd name="T8" fmla="*/ 0 w 1920"/>
              <a:gd name="T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0" h="80">
                <a:moveTo>
                  <a:pt x="0" y="80"/>
                </a:moveTo>
                <a:lnTo>
                  <a:pt x="184" y="0"/>
                </a:lnTo>
                <a:lnTo>
                  <a:pt x="1736" y="0"/>
                </a:lnTo>
                <a:lnTo>
                  <a:pt x="1920" y="80"/>
                </a:lnTo>
                <a:lnTo>
                  <a:pt x="0" y="80"/>
                </a:lnTo>
                <a:close/>
              </a:path>
            </a:pathLst>
          </a:custGeom>
          <a:solidFill>
            <a:srgbClr val="F3F3F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66" name="Rectangle 10"/>
          <p:cNvSpPr>
            <a:spLocks noChangeArrowheads="1"/>
          </p:cNvSpPr>
          <p:nvPr/>
        </p:nvSpPr>
        <p:spPr bwMode="auto">
          <a:xfrm>
            <a:off x="3581400" y="2552700"/>
            <a:ext cx="939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4267" name="Picture 11" descr="MPj0341399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2768600"/>
            <a:ext cx="61595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268" name="Line 12"/>
          <p:cNvSpPr>
            <a:spLocks noChangeShapeType="1"/>
          </p:cNvSpPr>
          <p:nvPr/>
        </p:nvSpPr>
        <p:spPr bwMode="auto">
          <a:xfrm flipV="1">
            <a:off x="2819400" y="3556000"/>
            <a:ext cx="24384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24269" name="Group 13"/>
          <p:cNvGrpSpPr>
            <a:grpSpLocks/>
          </p:cNvGrpSpPr>
          <p:nvPr/>
        </p:nvGrpSpPr>
        <p:grpSpPr bwMode="auto">
          <a:xfrm>
            <a:off x="3619500" y="2628900"/>
            <a:ext cx="873125" cy="520700"/>
            <a:chOff x="848" y="1032"/>
            <a:chExt cx="3960" cy="2360"/>
          </a:xfrm>
        </p:grpSpPr>
        <p:sp>
          <p:nvSpPr>
            <p:cNvPr id="224270" name="Rectangle 14"/>
            <p:cNvSpPr>
              <a:spLocks noChangeArrowheads="1"/>
            </p:cNvSpPr>
            <p:nvPr/>
          </p:nvSpPr>
          <p:spPr bwMode="auto">
            <a:xfrm>
              <a:off x="2056" y="1752"/>
              <a:ext cx="1544" cy="920"/>
            </a:xfrm>
            <a:prstGeom prst="rect">
              <a:avLst/>
            </a:prstGeom>
            <a:noFill/>
            <a:ln w="9525">
              <a:solidFill>
                <a:srgbClr val="71717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71" name="Line 15"/>
            <p:cNvSpPr>
              <a:spLocks noChangeShapeType="1"/>
            </p:cNvSpPr>
            <p:nvPr/>
          </p:nvSpPr>
          <p:spPr bwMode="auto">
            <a:xfrm flipH="1">
              <a:off x="848" y="2680"/>
              <a:ext cx="1200" cy="712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272" name="Line 16"/>
            <p:cNvSpPr>
              <a:spLocks noChangeShapeType="1"/>
            </p:cNvSpPr>
            <p:nvPr/>
          </p:nvSpPr>
          <p:spPr bwMode="auto">
            <a:xfrm flipH="1" flipV="1">
              <a:off x="848" y="1032"/>
              <a:ext cx="1208" cy="720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273" name="Line 17"/>
            <p:cNvSpPr>
              <a:spLocks noChangeShapeType="1"/>
            </p:cNvSpPr>
            <p:nvPr/>
          </p:nvSpPr>
          <p:spPr bwMode="auto">
            <a:xfrm flipV="1">
              <a:off x="3600" y="1032"/>
              <a:ext cx="1208" cy="720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274" name="Line 18"/>
            <p:cNvSpPr>
              <a:spLocks noChangeShapeType="1"/>
            </p:cNvSpPr>
            <p:nvPr/>
          </p:nvSpPr>
          <p:spPr bwMode="auto">
            <a:xfrm>
              <a:off x="3600" y="2672"/>
              <a:ext cx="1208" cy="720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275" name="Rectangle 19"/>
            <p:cNvSpPr>
              <a:spLocks noChangeArrowheads="1"/>
            </p:cNvSpPr>
            <p:nvPr/>
          </p:nvSpPr>
          <p:spPr bwMode="auto">
            <a:xfrm>
              <a:off x="1872" y="2600"/>
              <a:ext cx="1912" cy="184"/>
            </a:xfrm>
            <a:prstGeom prst="rect">
              <a:avLst/>
            </a:prstGeom>
            <a:solidFill>
              <a:srgbClr val="F3F3F3"/>
            </a:solidFill>
            <a:ln w="9525">
              <a:solidFill>
                <a:srgbClr val="71717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76" name="Freeform 20"/>
            <p:cNvSpPr>
              <a:spLocks/>
            </p:cNvSpPr>
            <p:nvPr/>
          </p:nvSpPr>
          <p:spPr bwMode="auto">
            <a:xfrm>
              <a:off x="1872" y="2528"/>
              <a:ext cx="1920" cy="80"/>
            </a:xfrm>
            <a:custGeom>
              <a:avLst/>
              <a:gdLst>
                <a:gd name="T0" fmla="*/ 0 w 1920"/>
                <a:gd name="T1" fmla="*/ 80 h 80"/>
                <a:gd name="T2" fmla="*/ 184 w 1920"/>
                <a:gd name="T3" fmla="*/ 0 h 80"/>
                <a:gd name="T4" fmla="*/ 1736 w 1920"/>
                <a:gd name="T5" fmla="*/ 0 h 80"/>
                <a:gd name="T6" fmla="*/ 1920 w 1920"/>
                <a:gd name="T7" fmla="*/ 80 h 80"/>
                <a:gd name="T8" fmla="*/ 0 w 192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80">
                  <a:moveTo>
                    <a:pt x="0" y="80"/>
                  </a:moveTo>
                  <a:lnTo>
                    <a:pt x="184" y="0"/>
                  </a:lnTo>
                  <a:lnTo>
                    <a:pt x="1736" y="0"/>
                  </a:lnTo>
                  <a:lnTo>
                    <a:pt x="192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277" name="Rectangle 21"/>
            <p:cNvSpPr>
              <a:spLocks noChangeArrowheads="1"/>
            </p:cNvSpPr>
            <p:nvPr/>
          </p:nvSpPr>
          <p:spPr bwMode="auto">
            <a:xfrm>
              <a:off x="2544" y="1896"/>
              <a:ext cx="592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71717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24278" name="Picture 22" descr="MPj0341399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" y="2032"/>
              <a:ext cx="388" cy="544"/>
            </a:xfrm>
            <a:prstGeom prst="rect">
              <a:avLst/>
            </a:prstGeom>
            <a:noFill/>
            <a:ln w="9525">
              <a:solidFill>
                <a:srgbClr val="71717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279" name="Line 23"/>
            <p:cNvSpPr>
              <a:spLocks noChangeShapeType="1"/>
            </p:cNvSpPr>
            <p:nvPr/>
          </p:nvSpPr>
          <p:spPr bwMode="auto">
            <a:xfrm flipV="1">
              <a:off x="2064" y="2520"/>
              <a:ext cx="1536" cy="8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4321" name="Group 65"/>
          <p:cNvGrpSpPr>
            <a:grpSpLocks/>
          </p:cNvGrpSpPr>
          <p:nvPr/>
        </p:nvGrpSpPr>
        <p:grpSpPr bwMode="auto">
          <a:xfrm>
            <a:off x="4013200" y="2832100"/>
            <a:ext cx="88900" cy="68263"/>
            <a:chOff x="2268" y="864"/>
            <a:chExt cx="144" cy="96"/>
          </a:xfrm>
        </p:grpSpPr>
        <p:sp>
          <p:nvSpPr>
            <p:cNvPr id="224319" name="Line 63"/>
            <p:cNvSpPr>
              <a:spLocks noChangeShapeType="1"/>
            </p:cNvSpPr>
            <p:nvPr/>
          </p:nvSpPr>
          <p:spPr bwMode="auto">
            <a:xfrm flipH="1">
              <a:off x="2268" y="864"/>
              <a:ext cx="144" cy="9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320" name="Line 64"/>
            <p:cNvSpPr>
              <a:spLocks noChangeShapeType="1"/>
            </p:cNvSpPr>
            <p:nvPr/>
          </p:nvSpPr>
          <p:spPr bwMode="auto">
            <a:xfrm>
              <a:off x="2268" y="864"/>
              <a:ext cx="144" cy="9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4330" name="Group 74"/>
          <p:cNvGrpSpPr>
            <a:grpSpLocks/>
          </p:cNvGrpSpPr>
          <p:nvPr/>
        </p:nvGrpSpPr>
        <p:grpSpPr bwMode="auto">
          <a:xfrm>
            <a:off x="-1257300" y="2844800"/>
            <a:ext cx="10807700" cy="3390900"/>
            <a:chOff x="-792" y="1792"/>
            <a:chExt cx="6808" cy="2136"/>
          </a:xfrm>
        </p:grpSpPr>
        <p:grpSp>
          <p:nvGrpSpPr>
            <p:cNvPr id="224317" name="Group 61"/>
            <p:cNvGrpSpPr>
              <a:grpSpLocks/>
            </p:cNvGrpSpPr>
            <p:nvPr/>
          </p:nvGrpSpPr>
          <p:grpSpPr bwMode="auto">
            <a:xfrm>
              <a:off x="-792" y="1860"/>
              <a:ext cx="6808" cy="2068"/>
              <a:chOff x="-792" y="1860"/>
              <a:chExt cx="6808" cy="2068"/>
            </a:xfrm>
          </p:grpSpPr>
          <p:grpSp>
            <p:nvGrpSpPr>
              <p:cNvPr id="224300" name="Group 44"/>
              <p:cNvGrpSpPr>
                <a:grpSpLocks/>
              </p:cNvGrpSpPr>
              <p:nvPr/>
            </p:nvGrpSpPr>
            <p:grpSpPr bwMode="auto">
              <a:xfrm>
                <a:off x="-792" y="2168"/>
                <a:ext cx="6808" cy="1760"/>
                <a:chOff x="-792" y="2168"/>
                <a:chExt cx="6808" cy="1760"/>
              </a:xfrm>
            </p:grpSpPr>
            <p:grpSp>
              <p:nvGrpSpPr>
                <p:cNvPr id="224288" name="Group 32"/>
                <p:cNvGrpSpPr>
                  <a:grpSpLocks/>
                </p:cNvGrpSpPr>
                <p:nvPr/>
              </p:nvGrpSpPr>
              <p:grpSpPr bwMode="auto">
                <a:xfrm>
                  <a:off x="1584" y="2168"/>
                  <a:ext cx="2152" cy="1760"/>
                  <a:chOff x="1840" y="2560"/>
                  <a:chExt cx="2152" cy="1760"/>
                </a:xfrm>
              </p:grpSpPr>
              <p:sp>
                <p:nvSpPr>
                  <p:cNvPr id="224281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2560"/>
                    <a:ext cx="984" cy="1448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285" name="Freeform 29"/>
                  <p:cNvSpPr>
                    <a:spLocks/>
                  </p:cNvSpPr>
                  <p:nvPr/>
                </p:nvSpPr>
                <p:spPr bwMode="auto">
                  <a:xfrm>
                    <a:off x="1840" y="3824"/>
                    <a:ext cx="2152" cy="496"/>
                  </a:xfrm>
                  <a:custGeom>
                    <a:avLst/>
                    <a:gdLst>
                      <a:gd name="T0" fmla="*/ 0 w 2152"/>
                      <a:gd name="T1" fmla="*/ 496 h 496"/>
                      <a:gd name="T2" fmla="*/ 16 w 2152"/>
                      <a:gd name="T3" fmla="*/ 272 h 496"/>
                      <a:gd name="T4" fmla="*/ 720 w 2152"/>
                      <a:gd name="T5" fmla="*/ 0 h 496"/>
                      <a:gd name="T6" fmla="*/ 1480 w 2152"/>
                      <a:gd name="T7" fmla="*/ 0 h 496"/>
                      <a:gd name="T8" fmla="*/ 2152 w 2152"/>
                      <a:gd name="T9" fmla="*/ 216 h 496"/>
                      <a:gd name="T10" fmla="*/ 2152 w 2152"/>
                      <a:gd name="T11" fmla="*/ 496 h 496"/>
                      <a:gd name="T12" fmla="*/ 0 w 2152"/>
                      <a:gd name="T13" fmla="*/ 496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52" h="496">
                        <a:moveTo>
                          <a:pt x="0" y="496"/>
                        </a:moveTo>
                        <a:lnTo>
                          <a:pt x="16" y="272"/>
                        </a:lnTo>
                        <a:lnTo>
                          <a:pt x="720" y="0"/>
                        </a:lnTo>
                        <a:lnTo>
                          <a:pt x="1480" y="0"/>
                        </a:lnTo>
                        <a:lnTo>
                          <a:pt x="2152" y="216"/>
                        </a:lnTo>
                        <a:lnTo>
                          <a:pt x="2152" y="496"/>
                        </a:lnTo>
                        <a:lnTo>
                          <a:pt x="0" y="496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286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2384" y="3112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287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3104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290" name="Group 34"/>
                <p:cNvGrpSpPr>
                  <a:grpSpLocks/>
                </p:cNvGrpSpPr>
                <p:nvPr/>
              </p:nvGrpSpPr>
              <p:grpSpPr bwMode="auto">
                <a:xfrm>
                  <a:off x="-792" y="2168"/>
                  <a:ext cx="2152" cy="1760"/>
                  <a:chOff x="1840" y="2560"/>
                  <a:chExt cx="2152" cy="1760"/>
                </a:xfrm>
              </p:grpSpPr>
              <p:sp>
                <p:nvSpPr>
                  <p:cNvPr id="224291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2560"/>
                    <a:ext cx="984" cy="1448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292" name="Freeform 36"/>
                  <p:cNvSpPr>
                    <a:spLocks/>
                  </p:cNvSpPr>
                  <p:nvPr/>
                </p:nvSpPr>
                <p:spPr bwMode="auto">
                  <a:xfrm>
                    <a:off x="1840" y="3824"/>
                    <a:ext cx="2152" cy="496"/>
                  </a:xfrm>
                  <a:custGeom>
                    <a:avLst/>
                    <a:gdLst>
                      <a:gd name="T0" fmla="*/ 0 w 2152"/>
                      <a:gd name="T1" fmla="*/ 496 h 496"/>
                      <a:gd name="T2" fmla="*/ 16 w 2152"/>
                      <a:gd name="T3" fmla="*/ 272 h 496"/>
                      <a:gd name="T4" fmla="*/ 720 w 2152"/>
                      <a:gd name="T5" fmla="*/ 0 h 496"/>
                      <a:gd name="T6" fmla="*/ 1480 w 2152"/>
                      <a:gd name="T7" fmla="*/ 0 h 496"/>
                      <a:gd name="T8" fmla="*/ 2152 w 2152"/>
                      <a:gd name="T9" fmla="*/ 216 h 496"/>
                      <a:gd name="T10" fmla="*/ 2152 w 2152"/>
                      <a:gd name="T11" fmla="*/ 496 h 496"/>
                      <a:gd name="T12" fmla="*/ 0 w 2152"/>
                      <a:gd name="T13" fmla="*/ 496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52" h="496">
                        <a:moveTo>
                          <a:pt x="0" y="496"/>
                        </a:moveTo>
                        <a:lnTo>
                          <a:pt x="16" y="272"/>
                        </a:lnTo>
                        <a:lnTo>
                          <a:pt x="720" y="0"/>
                        </a:lnTo>
                        <a:lnTo>
                          <a:pt x="1480" y="0"/>
                        </a:lnTo>
                        <a:lnTo>
                          <a:pt x="2152" y="216"/>
                        </a:lnTo>
                        <a:lnTo>
                          <a:pt x="2152" y="496"/>
                        </a:lnTo>
                        <a:lnTo>
                          <a:pt x="0" y="496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293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2384" y="3112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294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3104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295" name="Group 39"/>
                <p:cNvGrpSpPr>
                  <a:grpSpLocks/>
                </p:cNvGrpSpPr>
                <p:nvPr/>
              </p:nvGrpSpPr>
              <p:grpSpPr bwMode="auto">
                <a:xfrm>
                  <a:off x="3864" y="2168"/>
                  <a:ext cx="2152" cy="1760"/>
                  <a:chOff x="1840" y="2560"/>
                  <a:chExt cx="2152" cy="1760"/>
                </a:xfrm>
              </p:grpSpPr>
              <p:sp>
                <p:nvSpPr>
                  <p:cNvPr id="224296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2560"/>
                    <a:ext cx="984" cy="1448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297" name="Freeform 41"/>
                  <p:cNvSpPr>
                    <a:spLocks/>
                  </p:cNvSpPr>
                  <p:nvPr/>
                </p:nvSpPr>
                <p:spPr bwMode="auto">
                  <a:xfrm>
                    <a:off x="1840" y="3824"/>
                    <a:ext cx="2152" cy="496"/>
                  </a:xfrm>
                  <a:custGeom>
                    <a:avLst/>
                    <a:gdLst>
                      <a:gd name="T0" fmla="*/ 0 w 2152"/>
                      <a:gd name="T1" fmla="*/ 496 h 496"/>
                      <a:gd name="T2" fmla="*/ 16 w 2152"/>
                      <a:gd name="T3" fmla="*/ 272 h 496"/>
                      <a:gd name="T4" fmla="*/ 720 w 2152"/>
                      <a:gd name="T5" fmla="*/ 0 h 496"/>
                      <a:gd name="T6" fmla="*/ 1480 w 2152"/>
                      <a:gd name="T7" fmla="*/ 0 h 496"/>
                      <a:gd name="T8" fmla="*/ 2152 w 2152"/>
                      <a:gd name="T9" fmla="*/ 216 h 496"/>
                      <a:gd name="T10" fmla="*/ 2152 w 2152"/>
                      <a:gd name="T11" fmla="*/ 496 h 496"/>
                      <a:gd name="T12" fmla="*/ 0 w 2152"/>
                      <a:gd name="T13" fmla="*/ 496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52" h="496">
                        <a:moveTo>
                          <a:pt x="0" y="496"/>
                        </a:moveTo>
                        <a:lnTo>
                          <a:pt x="16" y="272"/>
                        </a:lnTo>
                        <a:lnTo>
                          <a:pt x="720" y="0"/>
                        </a:lnTo>
                        <a:lnTo>
                          <a:pt x="1480" y="0"/>
                        </a:lnTo>
                        <a:lnTo>
                          <a:pt x="2152" y="216"/>
                        </a:lnTo>
                        <a:lnTo>
                          <a:pt x="2152" y="496"/>
                        </a:lnTo>
                        <a:lnTo>
                          <a:pt x="0" y="496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298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2384" y="3112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299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3104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4301" name="Group 45"/>
              <p:cNvGrpSpPr>
                <a:grpSpLocks/>
              </p:cNvGrpSpPr>
              <p:nvPr/>
            </p:nvGrpSpPr>
            <p:grpSpPr bwMode="auto">
              <a:xfrm>
                <a:off x="2263" y="1860"/>
                <a:ext cx="584" cy="152"/>
                <a:chOff x="-792" y="2168"/>
                <a:chExt cx="6808" cy="1760"/>
              </a:xfrm>
            </p:grpSpPr>
            <p:grpSp>
              <p:nvGrpSpPr>
                <p:cNvPr id="224302" name="Group 46"/>
                <p:cNvGrpSpPr>
                  <a:grpSpLocks/>
                </p:cNvGrpSpPr>
                <p:nvPr/>
              </p:nvGrpSpPr>
              <p:grpSpPr bwMode="auto">
                <a:xfrm>
                  <a:off x="1584" y="2168"/>
                  <a:ext cx="2152" cy="1760"/>
                  <a:chOff x="1840" y="2560"/>
                  <a:chExt cx="2152" cy="1760"/>
                </a:xfrm>
              </p:grpSpPr>
              <p:sp>
                <p:nvSpPr>
                  <p:cNvPr id="224303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2560"/>
                    <a:ext cx="984" cy="1448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304" name="Freeform 48"/>
                  <p:cNvSpPr>
                    <a:spLocks/>
                  </p:cNvSpPr>
                  <p:nvPr/>
                </p:nvSpPr>
                <p:spPr bwMode="auto">
                  <a:xfrm>
                    <a:off x="1840" y="3824"/>
                    <a:ext cx="2152" cy="496"/>
                  </a:xfrm>
                  <a:custGeom>
                    <a:avLst/>
                    <a:gdLst>
                      <a:gd name="T0" fmla="*/ 0 w 2152"/>
                      <a:gd name="T1" fmla="*/ 496 h 496"/>
                      <a:gd name="T2" fmla="*/ 16 w 2152"/>
                      <a:gd name="T3" fmla="*/ 272 h 496"/>
                      <a:gd name="T4" fmla="*/ 720 w 2152"/>
                      <a:gd name="T5" fmla="*/ 0 h 496"/>
                      <a:gd name="T6" fmla="*/ 1480 w 2152"/>
                      <a:gd name="T7" fmla="*/ 0 h 496"/>
                      <a:gd name="T8" fmla="*/ 2152 w 2152"/>
                      <a:gd name="T9" fmla="*/ 216 h 496"/>
                      <a:gd name="T10" fmla="*/ 2152 w 2152"/>
                      <a:gd name="T11" fmla="*/ 496 h 496"/>
                      <a:gd name="T12" fmla="*/ 0 w 2152"/>
                      <a:gd name="T13" fmla="*/ 496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52" h="496">
                        <a:moveTo>
                          <a:pt x="0" y="496"/>
                        </a:moveTo>
                        <a:lnTo>
                          <a:pt x="16" y="272"/>
                        </a:lnTo>
                        <a:lnTo>
                          <a:pt x="720" y="0"/>
                        </a:lnTo>
                        <a:lnTo>
                          <a:pt x="1480" y="0"/>
                        </a:lnTo>
                        <a:lnTo>
                          <a:pt x="2152" y="216"/>
                        </a:lnTo>
                        <a:lnTo>
                          <a:pt x="2152" y="496"/>
                        </a:lnTo>
                        <a:lnTo>
                          <a:pt x="0" y="496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305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2384" y="3112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306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3104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307" name="Group 51"/>
                <p:cNvGrpSpPr>
                  <a:grpSpLocks/>
                </p:cNvGrpSpPr>
                <p:nvPr/>
              </p:nvGrpSpPr>
              <p:grpSpPr bwMode="auto">
                <a:xfrm>
                  <a:off x="-792" y="2168"/>
                  <a:ext cx="2152" cy="1760"/>
                  <a:chOff x="1840" y="2560"/>
                  <a:chExt cx="2152" cy="1760"/>
                </a:xfrm>
              </p:grpSpPr>
              <p:sp>
                <p:nvSpPr>
                  <p:cNvPr id="224308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2560"/>
                    <a:ext cx="984" cy="1448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309" name="Freeform 53"/>
                  <p:cNvSpPr>
                    <a:spLocks/>
                  </p:cNvSpPr>
                  <p:nvPr/>
                </p:nvSpPr>
                <p:spPr bwMode="auto">
                  <a:xfrm>
                    <a:off x="1840" y="3824"/>
                    <a:ext cx="2152" cy="496"/>
                  </a:xfrm>
                  <a:custGeom>
                    <a:avLst/>
                    <a:gdLst>
                      <a:gd name="T0" fmla="*/ 0 w 2152"/>
                      <a:gd name="T1" fmla="*/ 496 h 496"/>
                      <a:gd name="T2" fmla="*/ 16 w 2152"/>
                      <a:gd name="T3" fmla="*/ 272 h 496"/>
                      <a:gd name="T4" fmla="*/ 720 w 2152"/>
                      <a:gd name="T5" fmla="*/ 0 h 496"/>
                      <a:gd name="T6" fmla="*/ 1480 w 2152"/>
                      <a:gd name="T7" fmla="*/ 0 h 496"/>
                      <a:gd name="T8" fmla="*/ 2152 w 2152"/>
                      <a:gd name="T9" fmla="*/ 216 h 496"/>
                      <a:gd name="T10" fmla="*/ 2152 w 2152"/>
                      <a:gd name="T11" fmla="*/ 496 h 496"/>
                      <a:gd name="T12" fmla="*/ 0 w 2152"/>
                      <a:gd name="T13" fmla="*/ 496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52" h="496">
                        <a:moveTo>
                          <a:pt x="0" y="496"/>
                        </a:moveTo>
                        <a:lnTo>
                          <a:pt x="16" y="272"/>
                        </a:lnTo>
                        <a:lnTo>
                          <a:pt x="720" y="0"/>
                        </a:lnTo>
                        <a:lnTo>
                          <a:pt x="1480" y="0"/>
                        </a:lnTo>
                        <a:lnTo>
                          <a:pt x="2152" y="216"/>
                        </a:lnTo>
                        <a:lnTo>
                          <a:pt x="2152" y="496"/>
                        </a:lnTo>
                        <a:lnTo>
                          <a:pt x="0" y="496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310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2384" y="3112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311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3104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312" name="Group 56"/>
                <p:cNvGrpSpPr>
                  <a:grpSpLocks/>
                </p:cNvGrpSpPr>
                <p:nvPr/>
              </p:nvGrpSpPr>
              <p:grpSpPr bwMode="auto">
                <a:xfrm>
                  <a:off x="3864" y="2168"/>
                  <a:ext cx="2152" cy="1760"/>
                  <a:chOff x="1840" y="2560"/>
                  <a:chExt cx="2152" cy="1760"/>
                </a:xfrm>
              </p:grpSpPr>
              <p:sp>
                <p:nvSpPr>
                  <p:cNvPr id="22431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2560"/>
                    <a:ext cx="984" cy="1448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314" name="Freeform 58"/>
                  <p:cNvSpPr>
                    <a:spLocks/>
                  </p:cNvSpPr>
                  <p:nvPr/>
                </p:nvSpPr>
                <p:spPr bwMode="auto">
                  <a:xfrm>
                    <a:off x="1840" y="3824"/>
                    <a:ext cx="2152" cy="496"/>
                  </a:xfrm>
                  <a:custGeom>
                    <a:avLst/>
                    <a:gdLst>
                      <a:gd name="T0" fmla="*/ 0 w 2152"/>
                      <a:gd name="T1" fmla="*/ 496 h 496"/>
                      <a:gd name="T2" fmla="*/ 16 w 2152"/>
                      <a:gd name="T3" fmla="*/ 272 h 496"/>
                      <a:gd name="T4" fmla="*/ 720 w 2152"/>
                      <a:gd name="T5" fmla="*/ 0 h 496"/>
                      <a:gd name="T6" fmla="*/ 1480 w 2152"/>
                      <a:gd name="T7" fmla="*/ 0 h 496"/>
                      <a:gd name="T8" fmla="*/ 2152 w 2152"/>
                      <a:gd name="T9" fmla="*/ 216 h 496"/>
                      <a:gd name="T10" fmla="*/ 2152 w 2152"/>
                      <a:gd name="T11" fmla="*/ 496 h 496"/>
                      <a:gd name="T12" fmla="*/ 0 w 2152"/>
                      <a:gd name="T13" fmla="*/ 496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52" h="496">
                        <a:moveTo>
                          <a:pt x="0" y="496"/>
                        </a:moveTo>
                        <a:lnTo>
                          <a:pt x="16" y="272"/>
                        </a:lnTo>
                        <a:lnTo>
                          <a:pt x="720" y="0"/>
                        </a:lnTo>
                        <a:lnTo>
                          <a:pt x="1480" y="0"/>
                        </a:lnTo>
                        <a:lnTo>
                          <a:pt x="2152" y="216"/>
                        </a:lnTo>
                        <a:lnTo>
                          <a:pt x="2152" y="496"/>
                        </a:lnTo>
                        <a:lnTo>
                          <a:pt x="0" y="496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31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2384" y="3112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316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3104"/>
                    <a:ext cx="104" cy="336"/>
                  </a:xfrm>
                  <a:prstGeom prst="ellipse">
                    <a:avLst/>
                  </a:prstGeom>
                  <a:solidFill>
                    <a:srgbClr val="71717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24328" name="Group 72"/>
            <p:cNvGrpSpPr>
              <a:grpSpLocks/>
            </p:cNvGrpSpPr>
            <p:nvPr/>
          </p:nvGrpSpPr>
          <p:grpSpPr bwMode="auto">
            <a:xfrm>
              <a:off x="2510" y="1792"/>
              <a:ext cx="84" cy="35"/>
              <a:chOff x="2076" y="1086"/>
              <a:chExt cx="285" cy="140"/>
            </a:xfrm>
          </p:grpSpPr>
          <p:sp>
            <p:nvSpPr>
              <p:cNvPr id="224322" name="Oval 66"/>
              <p:cNvSpPr>
                <a:spLocks noChangeArrowheads="1"/>
              </p:cNvSpPr>
              <p:nvPr/>
            </p:nvSpPr>
            <p:spPr bwMode="auto">
              <a:xfrm>
                <a:off x="2097" y="1086"/>
                <a:ext cx="56" cy="105"/>
              </a:xfrm>
              <a:prstGeom prst="ellipse">
                <a:avLst/>
              </a:prstGeom>
              <a:solidFill>
                <a:srgbClr val="7171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323" name="Oval 67"/>
              <p:cNvSpPr>
                <a:spLocks noChangeArrowheads="1"/>
              </p:cNvSpPr>
              <p:nvPr/>
            </p:nvSpPr>
            <p:spPr bwMode="auto">
              <a:xfrm>
                <a:off x="2191" y="1086"/>
                <a:ext cx="56" cy="105"/>
              </a:xfrm>
              <a:prstGeom prst="ellipse">
                <a:avLst/>
              </a:prstGeom>
              <a:solidFill>
                <a:srgbClr val="7171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324" name="Oval 68"/>
              <p:cNvSpPr>
                <a:spLocks noChangeArrowheads="1"/>
              </p:cNvSpPr>
              <p:nvPr/>
            </p:nvSpPr>
            <p:spPr bwMode="auto">
              <a:xfrm>
                <a:off x="2286" y="1086"/>
                <a:ext cx="56" cy="105"/>
              </a:xfrm>
              <a:prstGeom prst="ellipse">
                <a:avLst/>
              </a:prstGeom>
              <a:solidFill>
                <a:srgbClr val="7171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325" name="Rectangle 69"/>
              <p:cNvSpPr>
                <a:spLocks noChangeArrowheads="1"/>
              </p:cNvSpPr>
              <p:nvPr/>
            </p:nvSpPr>
            <p:spPr bwMode="auto">
              <a:xfrm>
                <a:off x="2076" y="1170"/>
                <a:ext cx="90" cy="56"/>
              </a:xfrm>
              <a:prstGeom prst="rect">
                <a:avLst/>
              </a:prstGeom>
              <a:solidFill>
                <a:srgbClr val="7171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326" name="Rectangle 70"/>
              <p:cNvSpPr>
                <a:spLocks noChangeArrowheads="1"/>
              </p:cNvSpPr>
              <p:nvPr/>
            </p:nvSpPr>
            <p:spPr bwMode="auto">
              <a:xfrm>
                <a:off x="2172" y="1170"/>
                <a:ext cx="90" cy="56"/>
              </a:xfrm>
              <a:prstGeom prst="rect">
                <a:avLst/>
              </a:prstGeom>
              <a:solidFill>
                <a:srgbClr val="7171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327" name="Rectangle 71"/>
              <p:cNvSpPr>
                <a:spLocks noChangeArrowheads="1"/>
              </p:cNvSpPr>
              <p:nvPr/>
            </p:nvSpPr>
            <p:spPr bwMode="auto">
              <a:xfrm>
                <a:off x="2271" y="1170"/>
                <a:ext cx="90" cy="56"/>
              </a:xfrm>
              <a:prstGeom prst="rect">
                <a:avLst/>
              </a:prstGeom>
              <a:solidFill>
                <a:srgbClr val="7171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224331" name="Picture 75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238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43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4331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Phenomenal Perspective</a:t>
            </a:r>
          </a:p>
        </p:txBody>
      </p:sp>
      <p:pic>
        <p:nvPicPr>
          <p:cNvPr id="217092" name="Picture 4" descr="Fig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182813"/>
            <a:ext cx="8636000" cy="40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093" name="Rectangle 5"/>
          <p:cNvSpPr>
            <a:spLocks noChangeArrowheads="1"/>
          </p:cNvSpPr>
          <p:nvPr/>
        </p:nvSpPr>
        <p:spPr bwMode="auto">
          <a:xfrm>
            <a:off x="1100138" y="1296988"/>
            <a:ext cx="7215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Things in distance smaller </a:t>
            </a:r>
            <a:r>
              <a:rPr lang="en-US" altLang="en-US" b="1" i="1">
                <a:solidFill>
                  <a:schemeClr val="tx2"/>
                </a:solidFill>
              </a:rPr>
              <a:t>and</a:t>
            </a:r>
            <a:r>
              <a:rPr lang="en-US" altLang="en-US">
                <a:solidFill>
                  <a:schemeClr val="tx2"/>
                </a:solidFill>
              </a:rPr>
              <a:t> undiminished!</a:t>
            </a:r>
          </a:p>
        </p:txBody>
      </p:sp>
      <p:grpSp>
        <p:nvGrpSpPr>
          <p:cNvPr id="217099" name="Group 11"/>
          <p:cNvGrpSpPr>
            <a:grpSpLocks/>
          </p:cNvGrpSpPr>
          <p:nvPr/>
        </p:nvGrpSpPr>
        <p:grpSpPr bwMode="auto">
          <a:xfrm>
            <a:off x="2527300" y="5938838"/>
            <a:ext cx="6616700" cy="747712"/>
            <a:chOff x="1592" y="3741"/>
            <a:chExt cx="4168" cy="471"/>
          </a:xfrm>
        </p:grpSpPr>
        <p:sp>
          <p:nvSpPr>
            <p:cNvPr id="217094" name="Rectangle 6"/>
            <p:cNvSpPr>
              <a:spLocks noChangeArrowheads="1"/>
            </p:cNvSpPr>
            <p:nvPr/>
          </p:nvSpPr>
          <p:spPr bwMode="auto">
            <a:xfrm>
              <a:off x="1592" y="3847"/>
              <a:ext cx="19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>
                  <a:solidFill>
                    <a:schemeClr val="tx2"/>
                  </a:solidFill>
                </a:rPr>
                <a:t>Scale of a representation =</a:t>
              </a:r>
            </a:p>
          </p:txBody>
        </p:sp>
        <p:sp>
          <p:nvSpPr>
            <p:cNvPr id="217096" name="Line 8"/>
            <p:cNvSpPr>
              <a:spLocks noChangeShapeType="1"/>
            </p:cNvSpPr>
            <p:nvPr/>
          </p:nvSpPr>
          <p:spPr bwMode="auto">
            <a:xfrm>
              <a:off x="3529" y="3968"/>
              <a:ext cx="18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97" name="Rectangle 9"/>
            <p:cNvSpPr>
              <a:spLocks noChangeArrowheads="1"/>
            </p:cNvSpPr>
            <p:nvPr/>
          </p:nvSpPr>
          <p:spPr bwMode="auto">
            <a:xfrm>
              <a:off x="3506" y="3741"/>
              <a:ext cx="22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>
                  <a:solidFill>
                    <a:schemeClr val="tx2"/>
                  </a:solidFill>
                </a:rPr>
                <a:t>Distance in the representation</a:t>
              </a:r>
            </a:p>
          </p:txBody>
        </p:sp>
        <p:sp>
          <p:nvSpPr>
            <p:cNvPr id="217098" name="Rectangle 10"/>
            <p:cNvSpPr>
              <a:spLocks noChangeArrowheads="1"/>
            </p:cNvSpPr>
            <p:nvPr/>
          </p:nvSpPr>
          <p:spPr bwMode="auto">
            <a:xfrm>
              <a:off x="3462" y="3981"/>
              <a:ext cx="22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>
                  <a:solidFill>
                    <a:schemeClr val="tx2"/>
                  </a:solidFill>
                </a:rPr>
                <a:t>Objective distance it represents</a:t>
              </a:r>
            </a:p>
          </p:txBody>
        </p:sp>
      </p:grpSp>
      <p:sp>
        <p:nvSpPr>
          <p:cNvPr id="217100" name="Rectangle 12"/>
          <p:cNvSpPr>
            <a:spLocks noChangeArrowheads="1"/>
          </p:cNvSpPr>
          <p:nvPr/>
        </p:nvSpPr>
        <p:spPr bwMode="auto">
          <a:xfrm>
            <a:off x="3970338" y="801688"/>
            <a:ext cx="1208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 i="1">
                <a:solidFill>
                  <a:schemeClr val="tx2"/>
                </a:solidFill>
              </a:rPr>
              <a:t>Both!</a:t>
            </a:r>
          </a:p>
        </p:txBody>
      </p:sp>
      <p:sp>
        <p:nvSpPr>
          <p:cNvPr id="217101" name="Rectangle 13"/>
          <p:cNvSpPr>
            <a:spLocks noChangeArrowheads="1"/>
          </p:cNvSpPr>
          <p:nvPr/>
        </p:nvSpPr>
        <p:spPr bwMode="auto">
          <a:xfrm>
            <a:off x="1062038" y="1843088"/>
            <a:ext cx="7215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Experience has a</a:t>
            </a:r>
            <a:r>
              <a:rPr lang="en-US" altLang="en-US" i="1">
                <a:solidFill>
                  <a:schemeClr val="tx2"/>
                </a:solidFill>
              </a:rPr>
              <a:t> </a:t>
            </a:r>
            <a:r>
              <a:rPr lang="en-US" altLang="en-US" sz="2000" b="1" i="1">
                <a:solidFill>
                  <a:srgbClr val="CC0099"/>
                </a:solidFill>
              </a:rPr>
              <a:t>Variable representational scale</a:t>
            </a:r>
          </a:p>
        </p:txBody>
      </p:sp>
      <p:pic>
        <p:nvPicPr>
          <p:cNvPr id="217105" name="Picture 17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3809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7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7105"/>
                </p:tgtEl>
              </p:cMediaNode>
            </p:audio>
          </p:childTnLst>
        </p:cTn>
      </p:par>
    </p:tnLst>
    <p:bldLst>
      <p:bldP spid="21710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Hallway Experiment</a:t>
            </a:r>
          </a:p>
        </p:txBody>
      </p:sp>
      <p:pic>
        <p:nvPicPr>
          <p:cNvPr id="218116" name="Picture 4" descr="hallway2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7080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7" name="Rectangle 5"/>
          <p:cNvSpPr>
            <a:spLocks noChangeArrowheads="1"/>
          </p:cNvSpPr>
          <p:nvPr/>
        </p:nvSpPr>
        <p:spPr bwMode="auto">
          <a:xfrm>
            <a:off x="2244725" y="5505450"/>
            <a:ext cx="49942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>
                <a:solidFill>
                  <a:schemeClr val="tx2"/>
                </a:solidFill>
              </a:rPr>
              <a:t>A: Euclidean model</a:t>
            </a:r>
          </a:p>
          <a:p>
            <a:pPr algn="l"/>
            <a:r>
              <a:rPr lang="en-US" altLang="en-US">
                <a:solidFill>
                  <a:schemeClr val="tx2"/>
                </a:solidFill>
              </a:rPr>
              <a:t>B: 3-D Perspective</a:t>
            </a:r>
          </a:p>
          <a:p>
            <a:pPr algn="l"/>
            <a:r>
              <a:rPr lang="en-US" altLang="en-US">
                <a:solidFill>
                  <a:schemeClr val="tx2"/>
                </a:solidFill>
              </a:rPr>
              <a:t>C: 2-D Perspective projection</a:t>
            </a:r>
          </a:p>
        </p:txBody>
      </p:sp>
      <p:grpSp>
        <p:nvGrpSpPr>
          <p:cNvPr id="218122" name="Group 10"/>
          <p:cNvGrpSpPr>
            <a:grpSpLocks/>
          </p:cNvGrpSpPr>
          <p:nvPr/>
        </p:nvGrpSpPr>
        <p:grpSpPr bwMode="auto">
          <a:xfrm>
            <a:off x="1916113" y="2241550"/>
            <a:ext cx="6986587" cy="3908425"/>
            <a:chOff x="1207" y="1412"/>
            <a:chExt cx="4401" cy="2462"/>
          </a:xfrm>
        </p:grpSpPr>
        <p:sp>
          <p:nvSpPr>
            <p:cNvPr id="218118" name="Text Box 6"/>
            <p:cNvSpPr txBox="1">
              <a:spLocks noChangeArrowheads="1"/>
            </p:cNvSpPr>
            <p:nvPr/>
          </p:nvSpPr>
          <p:spPr bwMode="auto">
            <a:xfrm>
              <a:off x="3994" y="3298"/>
              <a:ext cx="223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540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  <p:sp>
          <p:nvSpPr>
            <p:cNvPr id="218119" name="Rectangle 7"/>
            <p:cNvSpPr>
              <a:spLocks noChangeArrowheads="1"/>
            </p:cNvSpPr>
            <p:nvPr/>
          </p:nvSpPr>
          <p:spPr bwMode="auto">
            <a:xfrm>
              <a:off x="4281" y="3518"/>
              <a:ext cx="13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b="1">
                  <a:solidFill>
                    <a:schemeClr val="tx2"/>
                  </a:solidFill>
                </a:rPr>
                <a:t>Subjects Chose</a:t>
              </a:r>
            </a:p>
          </p:txBody>
        </p:sp>
        <p:sp>
          <p:nvSpPr>
            <p:cNvPr id="218120" name="Oval 8"/>
            <p:cNvSpPr>
              <a:spLocks noChangeArrowheads="1"/>
            </p:cNvSpPr>
            <p:nvPr/>
          </p:nvSpPr>
          <p:spPr bwMode="auto">
            <a:xfrm>
              <a:off x="1207" y="1609"/>
              <a:ext cx="777" cy="78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121" name="Oval 9"/>
            <p:cNvSpPr>
              <a:spLocks noChangeArrowheads="1"/>
            </p:cNvSpPr>
            <p:nvPr/>
          </p:nvSpPr>
          <p:spPr bwMode="auto">
            <a:xfrm>
              <a:off x="2839" y="1412"/>
              <a:ext cx="1435" cy="131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8124" name="Picture 12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2962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4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8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812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Hallway Experiment</a:t>
            </a:r>
          </a:p>
        </p:txBody>
      </p:sp>
      <p:pic>
        <p:nvPicPr>
          <p:cNvPr id="219144" name="Picture 8" descr="hallway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71437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173" name="Group 37"/>
          <p:cNvGrpSpPr>
            <a:grpSpLocks/>
          </p:cNvGrpSpPr>
          <p:nvPr/>
        </p:nvGrpSpPr>
        <p:grpSpPr bwMode="auto">
          <a:xfrm>
            <a:off x="4135438" y="2774950"/>
            <a:ext cx="1409700" cy="1352550"/>
            <a:chOff x="2613" y="1749"/>
            <a:chExt cx="888" cy="852"/>
          </a:xfrm>
        </p:grpSpPr>
        <p:sp>
          <p:nvSpPr>
            <p:cNvPr id="219145" name="Rectangle 9"/>
            <p:cNvSpPr>
              <a:spLocks noChangeArrowheads="1"/>
            </p:cNvSpPr>
            <p:nvPr/>
          </p:nvSpPr>
          <p:spPr bwMode="auto">
            <a:xfrm>
              <a:off x="2616" y="1752"/>
              <a:ext cx="885" cy="8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46" name="Rectangle 10"/>
            <p:cNvSpPr>
              <a:spLocks noChangeArrowheads="1"/>
            </p:cNvSpPr>
            <p:nvPr/>
          </p:nvSpPr>
          <p:spPr bwMode="auto">
            <a:xfrm>
              <a:off x="2691" y="1833"/>
              <a:ext cx="738" cy="6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47" name="Rectangle 11"/>
            <p:cNvSpPr>
              <a:spLocks noChangeArrowheads="1"/>
            </p:cNvSpPr>
            <p:nvPr/>
          </p:nvSpPr>
          <p:spPr bwMode="auto">
            <a:xfrm>
              <a:off x="2760" y="1893"/>
              <a:ext cx="609" cy="5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48" name="Rectangle 12"/>
            <p:cNvSpPr>
              <a:spLocks noChangeArrowheads="1"/>
            </p:cNvSpPr>
            <p:nvPr/>
          </p:nvSpPr>
          <p:spPr bwMode="auto">
            <a:xfrm>
              <a:off x="2814" y="1929"/>
              <a:ext cx="516" cy="48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49" name="Rectangle 13"/>
            <p:cNvSpPr>
              <a:spLocks noChangeArrowheads="1"/>
            </p:cNvSpPr>
            <p:nvPr/>
          </p:nvSpPr>
          <p:spPr bwMode="auto">
            <a:xfrm>
              <a:off x="2847" y="1959"/>
              <a:ext cx="447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0" name="Rectangle 14"/>
            <p:cNvSpPr>
              <a:spLocks noChangeArrowheads="1"/>
            </p:cNvSpPr>
            <p:nvPr/>
          </p:nvSpPr>
          <p:spPr bwMode="auto">
            <a:xfrm>
              <a:off x="2871" y="1986"/>
              <a:ext cx="402" cy="3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1" name="Rectangle 15"/>
            <p:cNvSpPr>
              <a:spLocks noChangeArrowheads="1"/>
            </p:cNvSpPr>
            <p:nvPr/>
          </p:nvSpPr>
          <p:spPr bwMode="auto">
            <a:xfrm>
              <a:off x="2892" y="2004"/>
              <a:ext cx="366" cy="3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3" name="Line 17"/>
            <p:cNvSpPr>
              <a:spLocks noChangeShapeType="1"/>
            </p:cNvSpPr>
            <p:nvPr/>
          </p:nvSpPr>
          <p:spPr bwMode="auto">
            <a:xfrm>
              <a:off x="2613" y="1749"/>
              <a:ext cx="279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54" name="Line 18"/>
            <p:cNvSpPr>
              <a:spLocks noChangeShapeType="1"/>
            </p:cNvSpPr>
            <p:nvPr/>
          </p:nvSpPr>
          <p:spPr bwMode="auto">
            <a:xfrm flipV="1">
              <a:off x="2616" y="2346"/>
              <a:ext cx="273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55" name="Line 19"/>
            <p:cNvSpPr>
              <a:spLocks noChangeShapeType="1"/>
            </p:cNvSpPr>
            <p:nvPr/>
          </p:nvSpPr>
          <p:spPr bwMode="auto">
            <a:xfrm flipH="1" flipV="1">
              <a:off x="3255" y="2343"/>
              <a:ext cx="246" cy="2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56" name="Line 20"/>
            <p:cNvSpPr>
              <a:spLocks noChangeShapeType="1"/>
            </p:cNvSpPr>
            <p:nvPr/>
          </p:nvSpPr>
          <p:spPr bwMode="auto">
            <a:xfrm flipH="1">
              <a:off x="3258" y="1749"/>
              <a:ext cx="24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57" name="Freeform 21"/>
            <p:cNvSpPr>
              <a:spLocks/>
            </p:cNvSpPr>
            <p:nvPr/>
          </p:nvSpPr>
          <p:spPr bwMode="auto">
            <a:xfrm>
              <a:off x="2616" y="1881"/>
              <a:ext cx="885" cy="183"/>
            </a:xfrm>
            <a:custGeom>
              <a:avLst/>
              <a:gdLst>
                <a:gd name="T0" fmla="*/ 0 w 885"/>
                <a:gd name="T1" fmla="*/ 24 h 183"/>
                <a:gd name="T2" fmla="*/ 276 w 885"/>
                <a:gd name="T3" fmla="*/ 183 h 183"/>
                <a:gd name="T4" fmla="*/ 642 w 885"/>
                <a:gd name="T5" fmla="*/ 183 h 183"/>
                <a:gd name="T6" fmla="*/ 885 w 885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5" h="183">
                  <a:moveTo>
                    <a:pt x="0" y="24"/>
                  </a:moveTo>
                  <a:lnTo>
                    <a:pt x="276" y="183"/>
                  </a:lnTo>
                  <a:lnTo>
                    <a:pt x="642" y="183"/>
                  </a:lnTo>
                  <a:lnTo>
                    <a:pt x="885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59" name="Freeform 23"/>
            <p:cNvSpPr>
              <a:spLocks/>
            </p:cNvSpPr>
            <p:nvPr/>
          </p:nvSpPr>
          <p:spPr bwMode="auto">
            <a:xfrm>
              <a:off x="2613" y="2025"/>
              <a:ext cx="888" cy="87"/>
            </a:xfrm>
            <a:custGeom>
              <a:avLst/>
              <a:gdLst>
                <a:gd name="T0" fmla="*/ 0 w 888"/>
                <a:gd name="T1" fmla="*/ 12 h 87"/>
                <a:gd name="T2" fmla="*/ 276 w 888"/>
                <a:gd name="T3" fmla="*/ 87 h 87"/>
                <a:gd name="T4" fmla="*/ 645 w 888"/>
                <a:gd name="T5" fmla="*/ 87 h 87"/>
                <a:gd name="T6" fmla="*/ 888 w 888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87">
                  <a:moveTo>
                    <a:pt x="0" y="12"/>
                  </a:moveTo>
                  <a:lnTo>
                    <a:pt x="276" y="87"/>
                  </a:lnTo>
                  <a:lnTo>
                    <a:pt x="645" y="87"/>
                  </a:lnTo>
                  <a:lnTo>
                    <a:pt x="8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61" name="Line 25"/>
            <p:cNvSpPr>
              <a:spLocks noChangeShapeType="1"/>
            </p:cNvSpPr>
            <p:nvPr/>
          </p:nvSpPr>
          <p:spPr bwMode="auto">
            <a:xfrm>
              <a:off x="2613" y="2178"/>
              <a:ext cx="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64" name="Freeform 28"/>
            <p:cNvSpPr>
              <a:spLocks/>
            </p:cNvSpPr>
            <p:nvPr/>
          </p:nvSpPr>
          <p:spPr bwMode="auto">
            <a:xfrm flipV="1">
              <a:off x="2616" y="2292"/>
              <a:ext cx="885" cy="183"/>
            </a:xfrm>
            <a:custGeom>
              <a:avLst/>
              <a:gdLst>
                <a:gd name="T0" fmla="*/ 0 w 885"/>
                <a:gd name="T1" fmla="*/ 24 h 183"/>
                <a:gd name="T2" fmla="*/ 276 w 885"/>
                <a:gd name="T3" fmla="*/ 183 h 183"/>
                <a:gd name="T4" fmla="*/ 642 w 885"/>
                <a:gd name="T5" fmla="*/ 183 h 183"/>
                <a:gd name="T6" fmla="*/ 885 w 885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5" h="183">
                  <a:moveTo>
                    <a:pt x="0" y="24"/>
                  </a:moveTo>
                  <a:lnTo>
                    <a:pt x="276" y="183"/>
                  </a:lnTo>
                  <a:lnTo>
                    <a:pt x="642" y="183"/>
                  </a:lnTo>
                  <a:lnTo>
                    <a:pt x="885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65" name="Freeform 29"/>
            <p:cNvSpPr>
              <a:spLocks/>
            </p:cNvSpPr>
            <p:nvPr/>
          </p:nvSpPr>
          <p:spPr bwMode="auto">
            <a:xfrm flipV="1">
              <a:off x="2613" y="2244"/>
              <a:ext cx="888" cy="87"/>
            </a:xfrm>
            <a:custGeom>
              <a:avLst/>
              <a:gdLst>
                <a:gd name="T0" fmla="*/ 0 w 888"/>
                <a:gd name="T1" fmla="*/ 12 h 87"/>
                <a:gd name="T2" fmla="*/ 276 w 888"/>
                <a:gd name="T3" fmla="*/ 87 h 87"/>
                <a:gd name="T4" fmla="*/ 645 w 888"/>
                <a:gd name="T5" fmla="*/ 87 h 87"/>
                <a:gd name="T6" fmla="*/ 888 w 888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87">
                  <a:moveTo>
                    <a:pt x="0" y="12"/>
                  </a:moveTo>
                  <a:lnTo>
                    <a:pt x="276" y="87"/>
                  </a:lnTo>
                  <a:lnTo>
                    <a:pt x="645" y="87"/>
                  </a:lnTo>
                  <a:lnTo>
                    <a:pt x="8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67" name="Freeform 31"/>
            <p:cNvSpPr>
              <a:spLocks/>
            </p:cNvSpPr>
            <p:nvPr/>
          </p:nvSpPr>
          <p:spPr bwMode="auto">
            <a:xfrm rot="5400000">
              <a:off x="2888" y="2069"/>
              <a:ext cx="843" cy="210"/>
            </a:xfrm>
            <a:custGeom>
              <a:avLst/>
              <a:gdLst>
                <a:gd name="T0" fmla="*/ 0 w 885"/>
                <a:gd name="T1" fmla="*/ 24 h 183"/>
                <a:gd name="T2" fmla="*/ 276 w 885"/>
                <a:gd name="T3" fmla="*/ 183 h 183"/>
                <a:gd name="T4" fmla="*/ 642 w 885"/>
                <a:gd name="T5" fmla="*/ 183 h 183"/>
                <a:gd name="T6" fmla="*/ 885 w 885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5" h="183">
                  <a:moveTo>
                    <a:pt x="0" y="24"/>
                  </a:moveTo>
                  <a:lnTo>
                    <a:pt x="276" y="183"/>
                  </a:lnTo>
                  <a:lnTo>
                    <a:pt x="642" y="183"/>
                  </a:lnTo>
                  <a:lnTo>
                    <a:pt x="885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68" name="Freeform 32"/>
            <p:cNvSpPr>
              <a:spLocks/>
            </p:cNvSpPr>
            <p:nvPr/>
          </p:nvSpPr>
          <p:spPr bwMode="auto">
            <a:xfrm rot="5400000">
              <a:off x="2777" y="2122"/>
              <a:ext cx="846" cy="100"/>
            </a:xfrm>
            <a:custGeom>
              <a:avLst/>
              <a:gdLst>
                <a:gd name="T0" fmla="*/ 0 w 888"/>
                <a:gd name="T1" fmla="*/ 12 h 87"/>
                <a:gd name="T2" fmla="*/ 276 w 888"/>
                <a:gd name="T3" fmla="*/ 87 h 87"/>
                <a:gd name="T4" fmla="*/ 645 w 888"/>
                <a:gd name="T5" fmla="*/ 87 h 87"/>
                <a:gd name="T6" fmla="*/ 888 w 888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87">
                  <a:moveTo>
                    <a:pt x="0" y="12"/>
                  </a:moveTo>
                  <a:lnTo>
                    <a:pt x="276" y="87"/>
                  </a:lnTo>
                  <a:lnTo>
                    <a:pt x="645" y="87"/>
                  </a:lnTo>
                  <a:lnTo>
                    <a:pt x="8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69" name="Line 33"/>
            <p:cNvSpPr>
              <a:spLocks noChangeShapeType="1"/>
            </p:cNvSpPr>
            <p:nvPr/>
          </p:nvSpPr>
          <p:spPr bwMode="auto">
            <a:xfrm rot="5400000">
              <a:off x="2651" y="2172"/>
              <a:ext cx="8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70" name="Freeform 34"/>
            <p:cNvSpPr>
              <a:spLocks/>
            </p:cNvSpPr>
            <p:nvPr/>
          </p:nvSpPr>
          <p:spPr bwMode="auto">
            <a:xfrm rot="5400000" flipV="1">
              <a:off x="2417" y="2069"/>
              <a:ext cx="843" cy="210"/>
            </a:xfrm>
            <a:custGeom>
              <a:avLst/>
              <a:gdLst>
                <a:gd name="T0" fmla="*/ 0 w 885"/>
                <a:gd name="T1" fmla="*/ 24 h 183"/>
                <a:gd name="T2" fmla="*/ 276 w 885"/>
                <a:gd name="T3" fmla="*/ 183 h 183"/>
                <a:gd name="T4" fmla="*/ 642 w 885"/>
                <a:gd name="T5" fmla="*/ 183 h 183"/>
                <a:gd name="T6" fmla="*/ 885 w 885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5" h="183">
                  <a:moveTo>
                    <a:pt x="0" y="24"/>
                  </a:moveTo>
                  <a:lnTo>
                    <a:pt x="276" y="183"/>
                  </a:lnTo>
                  <a:lnTo>
                    <a:pt x="642" y="183"/>
                  </a:lnTo>
                  <a:lnTo>
                    <a:pt x="885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71" name="Freeform 35"/>
            <p:cNvSpPr>
              <a:spLocks/>
            </p:cNvSpPr>
            <p:nvPr/>
          </p:nvSpPr>
          <p:spPr bwMode="auto">
            <a:xfrm rot="5400000" flipV="1">
              <a:off x="2526" y="2122"/>
              <a:ext cx="846" cy="100"/>
            </a:xfrm>
            <a:custGeom>
              <a:avLst/>
              <a:gdLst>
                <a:gd name="T0" fmla="*/ 0 w 888"/>
                <a:gd name="T1" fmla="*/ 12 h 87"/>
                <a:gd name="T2" fmla="*/ 276 w 888"/>
                <a:gd name="T3" fmla="*/ 87 h 87"/>
                <a:gd name="T4" fmla="*/ 645 w 888"/>
                <a:gd name="T5" fmla="*/ 87 h 87"/>
                <a:gd name="T6" fmla="*/ 888 w 888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87">
                  <a:moveTo>
                    <a:pt x="0" y="12"/>
                  </a:moveTo>
                  <a:lnTo>
                    <a:pt x="276" y="87"/>
                  </a:lnTo>
                  <a:lnTo>
                    <a:pt x="645" y="87"/>
                  </a:lnTo>
                  <a:lnTo>
                    <a:pt x="8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9221" name="Group 85"/>
          <p:cNvGrpSpPr>
            <a:grpSpLocks/>
          </p:cNvGrpSpPr>
          <p:nvPr/>
        </p:nvGrpSpPr>
        <p:grpSpPr bwMode="auto">
          <a:xfrm>
            <a:off x="361950" y="698500"/>
            <a:ext cx="8304213" cy="5489575"/>
            <a:chOff x="228" y="440"/>
            <a:chExt cx="5231" cy="3458"/>
          </a:xfrm>
        </p:grpSpPr>
        <p:grpSp>
          <p:nvGrpSpPr>
            <p:cNvPr id="219219" name="Group 83"/>
            <p:cNvGrpSpPr>
              <a:grpSpLocks/>
            </p:cNvGrpSpPr>
            <p:nvPr/>
          </p:nvGrpSpPr>
          <p:grpSpPr bwMode="auto">
            <a:xfrm>
              <a:off x="888" y="440"/>
              <a:ext cx="3848" cy="2896"/>
              <a:chOff x="888" y="440"/>
              <a:chExt cx="3848" cy="2896"/>
            </a:xfrm>
          </p:grpSpPr>
          <p:sp>
            <p:nvSpPr>
              <p:cNvPr id="219196" name="Rectangle 60"/>
              <p:cNvSpPr>
                <a:spLocks noChangeArrowheads="1"/>
              </p:cNvSpPr>
              <p:nvPr/>
            </p:nvSpPr>
            <p:spPr bwMode="auto">
              <a:xfrm>
                <a:off x="2264" y="496"/>
                <a:ext cx="1200" cy="22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197" name="Line 61"/>
              <p:cNvSpPr>
                <a:spLocks noChangeShapeType="1"/>
              </p:cNvSpPr>
              <p:nvPr/>
            </p:nvSpPr>
            <p:spPr bwMode="auto">
              <a:xfrm flipH="1">
                <a:off x="1920" y="2712"/>
                <a:ext cx="344" cy="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98" name="Line 62"/>
              <p:cNvSpPr>
                <a:spLocks noChangeShapeType="1"/>
              </p:cNvSpPr>
              <p:nvPr/>
            </p:nvSpPr>
            <p:spPr bwMode="auto">
              <a:xfrm flipH="1" flipV="1">
                <a:off x="2208" y="448"/>
                <a:ext cx="5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99" name="Line 63"/>
              <p:cNvSpPr>
                <a:spLocks noChangeShapeType="1"/>
              </p:cNvSpPr>
              <p:nvPr/>
            </p:nvSpPr>
            <p:spPr bwMode="auto">
              <a:xfrm flipV="1">
                <a:off x="3472" y="440"/>
                <a:ext cx="72" cy="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00" name="Line 64"/>
              <p:cNvSpPr>
                <a:spLocks noChangeShapeType="1"/>
              </p:cNvSpPr>
              <p:nvPr/>
            </p:nvSpPr>
            <p:spPr bwMode="auto">
              <a:xfrm>
                <a:off x="2856" y="448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03" name="Freeform 67"/>
              <p:cNvSpPr>
                <a:spLocks/>
              </p:cNvSpPr>
              <p:nvPr/>
            </p:nvSpPr>
            <p:spPr bwMode="auto">
              <a:xfrm>
                <a:off x="896" y="1296"/>
                <a:ext cx="3832" cy="136"/>
              </a:xfrm>
              <a:custGeom>
                <a:avLst/>
                <a:gdLst>
                  <a:gd name="T0" fmla="*/ 0 w 3832"/>
                  <a:gd name="T1" fmla="*/ 136 h 136"/>
                  <a:gd name="T2" fmla="*/ 1376 w 3832"/>
                  <a:gd name="T3" fmla="*/ 128 h 136"/>
                  <a:gd name="T4" fmla="*/ 2560 w 3832"/>
                  <a:gd name="T5" fmla="*/ 128 h 136"/>
                  <a:gd name="T6" fmla="*/ 3832 w 3832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32" h="136">
                    <a:moveTo>
                      <a:pt x="0" y="136"/>
                    </a:moveTo>
                    <a:lnTo>
                      <a:pt x="1376" y="128"/>
                    </a:lnTo>
                    <a:lnTo>
                      <a:pt x="2560" y="128"/>
                    </a:lnTo>
                    <a:lnTo>
                      <a:pt x="383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05" name="Freeform 69"/>
              <p:cNvSpPr>
                <a:spLocks/>
              </p:cNvSpPr>
              <p:nvPr/>
            </p:nvSpPr>
            <p:spPr bwMode="auto">
              <a:xfrm>
                <a:off x="896" y="512"/>
                <a:ext cx="3832" cy="608"/>
              </a:xfrm>
              <a:custGeom>
                <a:avLst/>
                <a:gdLst>
                  <a:gd name="T0" fmla="*/ 0 w 3832"/>
                  <a:gd name="T1" fmla="*/ 24 h 608"/>
                  <a:gd name="T2" fmla="*/ 1360 w 3832"/>
                  <a:gd name="T3" fmla="*/ 608 h 608"/>
                  <a:gd name="T4" fmla="*/ 2560 w 3832"/>
                  <a:gd name="T5" fmla="*/ 608 h 608"/>
                  <a:gd name="T6" fmla="*/ 3832 w 3832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32" h="608">
                    <a:moveTo>
                      <a:pt x="0" y="24"/>
                    </a:moveTo>
                    <a:lnTo>
                      <a:pt x="1360" y="608"/>
                    </a:lnTo>
                    <a:lnTo>
                      <a:pt x="2560" y="608"/>
                    </a:lnTo>
                    <a:lnTo>
                      <a:pt x="383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06" name="Freeform 70"/>
              <p:cNvSpPr>
                <a:spLocks/>
              </p:cNvSpPr>
              <p:nvPr/>
            </p:nvSpPr>
            <p:spPr bwMode="auto">
              <a:xfrm>
                <a:off x="1824" y="440"/>
                <a:ext cx="1968" cy="368"/>
              </a:xfrm>
              <a:custGeom>
                <a:avLst/>
                <a:gdLst>
                  <a:gd name="T0" fmla="*/ 0 w 1968"/>
                  <a:gd name="T1" fmla="*/ 0 h 368"/>
                  <a:gd name="T2" fmla="*/ 440 w 1968"/>
                  <a:gd name="T3" fmla="*/ 368 h 368"/>
                  <a:gd name="T4" fmla="*/ 1648 w 1968"/>
                  <a:gd name="T5" fmla="*/ 368 h 368"/>
                  <a:gd name="T6" fmla="*/ 1968 w 1968"/>
                  <a:gd name="T7" fmla="*/ 16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68" h="368">
                    <a:moveTo>
                      <a:pt x="0" y="0"/>
                    </a:moveTo>
                    <a:lnTo>
                      <a:pt x="440" y="368"/>
                    </a:lnTo>
                    <a:lnTo>
                      <a:pt x="1648" y="368"/>
                    </a:lnTo>
                    <a:lnTo>
                      <a:pt x="1968" y="16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07" name="Freeform 71"/>
              <p:cNvSpPr>
                <a:spLocks/>
              </p:cNvSpPr>
              <p:nvPr/>
            </p:nvSpPr>
            <p:spPr bwMode="auto">
              <a:xfrm>
                <a:off x="888" y="1784"/>
                <a:ext cx="3848" cy="920"/>
              </a:xfrm>
              <a:custGeom>
                <a:avLst/>
                <a:gdLst>
                  <a:gd name="T0" fmla="*/ 0 w 3848"/>
                  <a:gd name="T1" fmla="*/ 816 h 920"/>
                  <a:gd name="T2" fmla="*/ 1376 w 3848"/>
                  <a:gd name="T3" fmla="*/ 0 h 920"/>
                  <a:gd name="T4" fmla="*/ 2576 w 3848"/>
                  <a:gd name="T5" fmla="*/ 8 h 920"/>
                  <a:gd name="T6" fmla="*/ 3848 w 3848"/>
                  <a:gd name="T7" fmla="*/ 920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8" h="920">
                    <a:moveTo>
                      <a:pt x="0" y="816"/>
                    </a:moveTo>
                    <a:lnTo>
                      <a:pt x="1376" y="0"/>
                    </a:lnTo>
                    <a:lnTo>
                      <a:pt x="2576" y="8"/>
                    </a:lnTo>
                    <a:lnTo>
                      <a:pt x="3848" y="92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08" name="Freeform 72"/>
              <p:cNvSpPr>
                <a:spLocks/>
              </p:cNvSpPr>
              <p:nvPr/>
            </p:nvSpPr>
            <p:spPr bwMode="auto">
              <a:xfrm>
                <a:off x="1160" y="2248"/>
                <a:ext cx="3288" cy="1088"/>
              </a:xfrm>
              <a:custGeom>
                <a:avLst/>
                <a:gdLst>
                  <a:gd name="T0" fmla="*/ 0 w 3288"/>
                  <a:gd name="T1" fmla="*/ 1072 h 1088"/>
                  <a:gd name="T2" fmla="*/ 1104 w 3288"/>
                  <a:gd name="T3" fmla="*/ 0 h 1088"/>
                  <a:gd name="T4" fmla="*/ 2312 w 3288"/>
                  <a:gd name="T5" fmla="*/ 0 h 1088"/>
                  <a:gd name="T6" fmla="*/ 3288 w 3288"/>
                  <a:gd name="T7" fmla="*/ 1088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88" h="1088">
                    <a:moveTo>
                      <a:pt x="0" y="1072"/>
                    </a:moveTo>
                    <a:lnTo>
                      <a:pt x="1104" y="0"/>
                    </a:lnTo>
                    <a:lnTo>
                      <a:pt x="2312" y="0"/>
                    </a:lnTo>
                    <a:lnTo>
                      <a:pt x="3288" y="1088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09" name="Freeform 73"/>
              <p:cNvSpPr>
                <a:spLocks/>
              </p:cNvSpPr>
              <p:nvPr/>
            </p:nvSpPr>
            <p:spPr bwMode="auto">
              <a:xfrm>
                <a:off x="2616" y="440"/>
                <a:ext cx="80" cy="2888"/>
              </a:xfrm>
              <a:custGeom>
                <a:avLst/>
                <a:gdLst>
                  <a:gd name="T0" fmla="*/ 16 w 80"/>
                  <a:gd name="T1" fmla="*/ 0 h 2888"/>
                  <a:gd name="T2" fmla="*/ 64 w 80"/>
                  <a:gd name="T3" fmla="*/ 64 h 2888"/>
                  <a:gd name="T4" fmla="*/ 80 w 80"/>
                  <a:gd name="T5" fmla="*/ 2248 h 2888"/>
                  <a:gd name="T6" fmla="*/ 0 w 80"/>
                  <a:gd name="T7" fmla="*/ 2888 h 2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2888">
                    <a:moveTo>
                      <a:pt x="16" y="0"/>
                    </a:moveTo>
                    <a:lnTo>
                      <a:pt x="64" y="64"/>
                    </a:lnTo>
                    <a:lnTo>
                      <a:pt x="80" y="2248"/>
                    </a:lnTo>
                    <a:lnTo>
                      <a:pt x="0" y="2888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0" name="Freeform 74"/>
              <p:cNvSpPr>
                <a:spLocks/>
              </p:cNvSpPr>
              <p:nvPr/>
            </p:nvSpPr>
            <p:spPr bwMode="auto">
              <a:xfrm>
                <a:off x="2296" y="440"/>
                <a:ext cx="176" cy="2888"/>
              </a:xfrm>
              <a:custGeom>
                <a:avLst/>
                <a:gdLst>
                  <a:gd name="T0" fmla="*/ 120 w 176"/>
                  <a:gd name="T1" fmla="*/ 0 h 2888"/>
                  <a:gd name="T2" fmla="*/ 176 w 176"/>
                  <a:gd name="T3" fmla="*/ 56 h 2888"/>
                  <a:gd name="T4" fmla="*/ 176 w 176"/>
                  <a:gd name="T5" fmla="*/ 2256 h 2888"/>
                  <a:gd name="T6" fmla="*/ 0 w 176"/>
                  <a:gd name="T7" fmla="*/ 2888 h 2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2888">
                    <a:moveTo>
                      <a:pt x="120" y="0"/>
                    </a:moveTo>
                    <a:lnTo>
                      <a:pt x="176" y="56"/>
                    </a:lnTo>
                    <a:lnTo>
                      <a:pt x="176" y="2256"/>
                    </a:lnTo>
                    <a:lnTo>
                      <a:pt x="0" y="2888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1" name="Freeform 75"/>
              <p:cNvSpPr>
                <a:spLocks/>
              </p:cNvSpPr>
              <p:nvPr/>
            </p:nvSpPr>
            <p:spPr bwMode="auto">
              <a:xfrm>
                <a:off x="3048" y="448"/>
                <a:ext cx="136" cy="2872"/>
              </a:xfrm>
              <a:custGeom>
                <a:avLst/>
                <a:gdLst>
                  <a:gd name="T0" fmla="*/ 48 w 136"/>
                  <a:gd name="T1" fmla="*/ 0 h 2872"/>
                  <a:gd name="T2" fmla="*/ 0 w 136"/>
                  <a:gd name="T3" fmla="*/ 48 h 2872"/>
                  <a:gd name="T4" fmla="*/ 0 w 136"/>
                  <a:gd name="T5" fmla="*/ 2264 h 2872"/>
                  <a:gd name="T6" fmla="*/ 136 w 136"/>
                  <a:gd name="T7" fmla="*/ 2872 h 2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" h="2872">
                    <a:moveTo>
                      <a:pt x="48" y="0"/>
                    </a:moveTo>
                    <a:lnTo>
                      <a:pt x="0" y="48"/>
                    </a:lnTo>
                    <a:lnTo>
                      <a:pt x="0" y="2264"/>
                    </a:lnTo>
                    <a:lnTo>
                      <a:pt x="136" y="287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2" name="Freeform 76"/>
              <p:cNvSpPr>
                <a:spLocks/>
              </p:cNvSpPr>
              <p:nvPr/>
            </p:nvSpPr>
            <p:spPr bwMode="auto">
              <a:xfrm>
                <a:off x="3248" y="448"/>
                <a:ext cx="208" cy="2880"/>
              </a:xfrm>
              <a:custGeom>
                <a:avLst/>
                <a:gdLst>
                  <a:gd name="T0" fmla="*/ 48 w 208"/>
                  <a:gd name="T1" fmla="*/ 0 h 2880"/>
                  <a:gd name="T2" fmla="*/ 0 w 208"/>
                  <a:gd name="T3" fmla="*/ 40 h 2880"/>
                  <a:gd name="T4" fmla="*/ 0 w 208"/>
                  <a:gd name="T5" fmla="*/ 2248 h 2880"/>
                  <a:gd name="T6" fmla="*/ 208 w 208"/>
                  <a:gd name="T7" fmla="*/ 2880 h 2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" h="2880">
                    <a:moveTo>
                      <a:pt x="48" y="0"/>
                    </a:moveTo>
                    <a:lnTo>
                      <a:pt x="0" y="40"/>
                    </a:lnTo>
                    <a:lnTo>
                      <a:pt x="0" y="2248"/>
                    </a:lnTo>
                    <a:lnTo>
                      <a:pt x="208" y="288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3" name="Freeform 77"/>
              <p:cNvSpPr>
                <a:spLocks/>
              </p:cNvSpPr>
              <p:nvPr/>
            </p:nvSpPr>
            <p:spPr bwMode="auto">
              <a:xfrm>
                <a:off x="2024" y="440"/>
                <a:ext cx="1608" cy="2680"/>
              </a:xfrm>
              <a:custGeom>
                <a:avLst/>
                <a:gdLst>
                  <a:gd name="T0" fmla="*/ 0 w 1608"/>
                  <a:gd name="T1" fmla="*/ 0 h 2680"/>
                  <a:gd name="T2" fmla="*/ 0 w 1608"/>
                  <a:gd name="T3" fmla="*/ 2680 h 2680"/>
                  <a:gd name="T4" fmla="*/ 1592 w 1608"/>
                  <a:gd name="T5" fmla="*/ 2680 h 2680"/>
                  <a:gd name="T6" fmla="*/ 1608 w 1608"/>
                  <a:gd name="T7" fmla="*/ 0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8" h="2680">
                    <a:moveTo>
                      <a:pt x="0" y="0"/>
                    </a:moveTo>
                    <a:lnTo>
                      <a:pt x="0" y="2680"/>
                    </a:lnTo>
                    <a:lnTo>
                      <a:pt x="1592" y="2680"/>
                    </a:lnTo>
                    <a:lnTo>
                      <a:pt x="160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4" name="Line 78"/>
              <p:cNvSpPr>
                <a:spLocks noChangeShapeType="1"/>
              </p:cNvSpPr>
              <p:nvPr/>
            </p:nvSpPr>
            <p:spPr bwMode="auto">
              <a:xfrm flipH="1">
                <a:off x="1584" y="448"/>
                <a:ext cx="16" cy="28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7" name="Line 81"/>
              <p:cNvSpPr>
                <a:spLocks noChangeShapeType="1"/>
              </p:cNvSpPr>
              <p:nvPr/>
            </p:nvSpPr>
            <p:spPr bwMode="auto">
              <a:xfrm>
                <a:off x="4112" y="44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8" name="Line 82"/>
              <p:cNvSpPr>
                <a:spLocks noChangeShapeType="1"/>
              </p:cNvSpPr>
              <p:nvPr/>
            </p:nvSpPr>
            <p:spPr bwMode="auto">
              <a:xfrm>
                <a:off x="3464" y="2696"/>
                <a:ext cx="29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9220" name="Rectangle 84"/>
            <p:cNvSpPr>
              <a:spLocks noChangeArrowheads="1"/>
            </p:cNvSpPr>
            <p:nvPr/>
          </p:nvSpPr>
          <p:spPr bwMode="auto">
            <a:xfrm>
              <a:off x="228" y="3667"/>
              <a:ext cx="523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solidFill>
                    <a:schemeClr val="tx2"/>
                  </a:solidFill>
                </a:rPr>
                <a:t>Subjects use a warped grid to measure objective size</a:t>
              </a:r>
            </a:p>
          </p:txBody>
        </p:sp>
      </p:grpSp>
      <p:sp>
        <p:nvSpPr>
          <p:cNvPr id="219243" name="Rectangle 107"/>
          <p:cNvSpPr>
            <a:spLocks noChangeArrowheads="1"/>
          </p:cNvSpPr>
          <p:nvPr/>
        </p:nvSpPr>
        <p:spPr bwMode="auto">
          <a:xfrm>
            <a:off x="1555750" y="5427663"/>
            <a:ext cx="5827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This model embodies the duality of size perception</a:t>
            </a:r>
          </a:p>
        </p:txBody>
      </p:sp>
      <p:pic>
        <p:nvPicPr>
          <p:cNvPr id="219244" name="Picture 108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1473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5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92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9244"/>
                </p:tgtEl>
              </p:cMediaNode>
            </p:audio>
          </p:childTnLst>
        </p:cTn>
      </p:par>
    </p:tnLst>
    <p:bldLst>
      <p:bldP spid="2192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3" name="Rectangle 7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Ames Room</a:t>
            </a:r>
          </a:p>
        </p:txBody>
      </p:sp>
      <p:pic>
        <p:nvPicPr>
          <p:cNvPr id="214026" name="Picture 10" descr="Ame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863600"/>
            <a:ext cx="690880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27" name="Picture 11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037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40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4027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The Geometry of Visual Experience</a:t>
            </a:r>
          </a:p>
        </p:txBody>
      </p:sp>
      <p:pic>
        <p:nvPicPr>
          <p:cNvPr id="239619" name="Picture 3" descr="Fig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827213"/>
            <a:ext cx="3656012" cy="323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621" name="Picture 5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507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96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9621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The Geometry of Visual Experience</a:t>
            </a:r>
          </a:p>
        </p:txBody>
      </p:sp>
      <p:pic>
        <p:nvPicPr>
          <p:cNvPr id="226309" name="Picture 5" descr="Fig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827213"/>
            <a:ext cx="3656012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311" name="Picture 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331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6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6311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The Geometry of Visual Experience</a:t>
            </a:r>
          </a:p>
        </p:txBody>
      </p:sp>
      <p:pic>
        <p:nvPicPr>
          <p:cNvPr id="227332" name="Picture 4" descr="Fig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827213"/>
            <a:ext cx="3656012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333" name="Picture 5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4016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73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733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The Geometry of Visual Experience</a:t>
            </a:r>
          </a:p>
        </p:txBody>
      </p:sp>
      <p:pic>
        <p:nvPicPr>
          <p:cNvPr id="228356" name="Picture 4" descr="Fig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827213"/>
            <a:ext cx="3656012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357" name="Picture 5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63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83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8357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The Geometry of Visual Experience</a:t>
            </a:r>
          </a:p>
        </p:txBody>
      </p:sp>
      <p:pic>
        <p:nvPicPr>
          <p:cNvPr id="229382" name="Picture 6" descr="perspec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387475"/>
            <a:ext cx="650557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383" name="Rectangle 7"/>
          <p:cNvSpPr>
            <a:spLocks noChangeArrowheads="1"/>
          </p:cNvSpPr>
          <p:nvPr/>
        </p:nvSpPr>
        <p:spPr bwMode="auto">
          <a:xfrm>
            <a:off x="1746250" y="817563"/>
            <a:ext cx="5827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The space of our experience is curved</a:t>
            </a:r>
          </a:p>
        </p:txBody>
      </p:sp>
      <p:sp>
        <p:nvSpPr>
          <p:cNvPr id="229384" name="Rectangle 8"/>
          <p:cNvSpPr>
            <a:spLocks noChangeArrowheads="1"/>
          </p:cNvSpPr>
          <p:nvPr/>
        </p:nvSpPr>
        <p:spPr bwMode="auto">
          <a:xfrm>
            <a:off x="1631950" y="4792663"/>
            <a:ext cx="5827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What does it mean for a space to be curved?</a:t>
            </a:r>
          </a:p>
        </p:txBody>
      </p:sp>
      <p:sp>
        <p:nvSpPr>
          <p:cNvPr id="229385" name="Rectangle 9"/>
          <p:cNvSpPr>
            <a:spLocks noChangeArrowheads="1"/>
          </p:cNvSpPr>
          <p:nvPr/>
        </p:nvSpPr>
        <p:spPr bwMode="auto">
          <a:xfrm>
            <a:off x="869950" y="5364163"/>
            <a:ext cx="75549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Paradoxical concept?</a:t>
            </a:r>
          </a:p>
        </p:txBody>
      </p:sp>
      <p:pic>
        <p:nvPicPr>
          <p:cNvPr id="229386" name="Picture 10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1000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4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93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9386"/>
                </p:tgtEl>
              </p:cMediaNode>
            </p:audio>
          </p:childTnLst>
        </p:cTn>
      </p:par>
    </p:tnLst>
    <p:bldLst>
      <p:bldP spid="229384" grpId="0"/>
      <p:bldP spid="2293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dioram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41275"/>
            <a:ext cx="9448800" cy="694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307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4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36550" y="2714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The Geometry of Visual Experience</a:t>
            </a:r>
          </a:p>
        </p:txBody>
      </p:sp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1619250" y="817563"/>
            <a:ext cx="5827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Encodes an infinite space in a finite representation</a:t>
            </a:r>
          </a:p>
        </p:txBody>
      </p:sp>
      <p:pic>
        <p:nvPicPr>
          <p:cNvPr id="230408" name="Picture 8" descr="Fig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539875"/>
            <a:ext cx="8285163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11" name="Picture 11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518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0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0411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ChangeArrowheads="1"/>
          </p:cNvSpPr>
          <p:nvPr/>
        </p:nvSpPr>
        <p:spPr bwMode="auto">
          <a:xfrm>
            <a:off x="2611438" y="3048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The Epistemological Divide</a:t>
            </a:r>
          </a:p>
        </p:txBody>
      </p:sp>
      <p:pic>
        <p:nvPicPr>
          <p:cNvPr id="238595" name="Picture 3" descr="epis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574800"/>
            <a:ext cx="33528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606" name="Picture 14" descr="BubbleS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66850"/>
            <a:ext cx="3282950" cy="3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8609" name="Group 17"/>
          <p:cNvGrpSpPr>
            <a:grpSpLocks/>
          </p:cNvGrpSpPr>
          <p:nvPr/>
        </p:nvGrpSpPr>
        <p:grpSpPr bwMode="auto">
          <a:xfrm>
            <a:off x="0" y="1054100"/>
            <a:ext cx="8223250" cy="4184650"/>
            <a:chOff x="0" y="664"/>
            <a:chExt cx="5180" cy="2636"/>
          </a:xfrm>
        </p:grpSpPr>
        <p:pic>
          <p:nvPicPr>
            <p:cNvPr id="238607" name="Picture 15" descr="BubbleGri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" y="924"/>
              <a:ext cx="2072" cy="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608" name="Picture 16" descr="Gri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64"/>
              <a:ext cx="2885" cy="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3403600" y="876300"/>
            <a:ext cx="239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Direct Perception ?</a:t>
            </a:r>
          </a:p>
        </p:txBody>
      </p:sp>
      <p:pic>
        <p:nvPicPr>
          <p:cNvPr id="238611" name="Picture 19">
            <a:hlinkClick r:id="" action="ppaction://media"/>
          </p:cNvPr>
          <p:cNvPicPr>
            <a:picLocks noRot="1" noChangeAspect="1" noChangeArrowheads="1"/>
          </p:cNvPicPr>
          <p:nvPr>
            <a:wavAudioFile r:embed="rId2" name="~PP3710.WAV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Tm="2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86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8611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ChangeArrowheads="1"/>
          </p:cNvSpPr>
          <p:nvPr/>
        </p:nvSpPr>
        <p:spPr bwMode="auto">
          <a:xfrm>
            <a:off x="2611438" y="3048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The Epistemological Divide</a:t>
            </a:r>
          </a:p>
        </p:txBody>
      </p:sp>
      <p:pic>
        <p:nvPicPr>
          <p:cNvPr id="240645" name="Picture 5" descr="epis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866900"/>
            <a:ext cx="3578225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648" name="Text Box 8"/>
          <p:cNvSpPr txBox="1">
            <a:spLocks noChangeArrowheads="1"/>
          </p:cNvSpPr>
          <p:nvPr/>
        </p:nvSpPr>
        <p:spPr bwMode="auto">
          <a:xfrm>
            <a:off x="3244850" y="889000"/>
            <a:ext cx="263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Projection Theory ?</a:t>
            </a:r>
          </a:p>
        </p:txBody>
      </p:sp>
      <p:pic>
        <p:nvPicPr>
          <p:cNvPr id="240649" name="Picture 9" descr="projectio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1624013"/>
            <a:ext cx="3575050" cy="32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650" name="Picture 10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279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0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0650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ChangeArrowheads="1"/>
          </p:cNvSpPr>
          <p:nvPr/>
        </p:nvSpPr>
        <p:spPr bwMode="auto">
          <a:xfrm>
            <a:off x="2611438" y="304800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>
                <a:solidFill>
                  <a:schemeClr val="tx2"/>
                </a:solidFill>
              </a:rPr>
              <a:t>The Epistemological Divide</a:t>
            </a:r>
          </a:p>
        </p:txBody>
      </p:sp>
      <p:pic>
        <p:nvPicPr>
          <p:cNvPr id="241668" name="Picture 4" descr="epis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790700"/>
            <a:ext cx="5500688" cy="347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671" name="Text Box 7"/>
          <p:cNvSpPr txBox="1">
            <a:spLocks noChangeArrowheads="1"/>
          </p:cNvSpPr>
          <p:nvPr/>
        </p:nvSpPr>
        <p:spPr bwMode="auto">
          <a:xfrm>
            <a:off x="3105150" y="1066800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Representationalism</a:t>
            </a:r>
          </a:p>
        </p:txBody>
      </p:sp>
      <p:pic>
        <p:nvPicPr>
          <p:cNvPr id="241680" name="Picture 16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4026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16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1680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4" name="Picture 6" descr="MyHeadCr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696" name="Picture 8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186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3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26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2696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62" name="Group 18"/>
          <p:cNvGrpSpPr>
            <a:grpSpLocks/>
          </p:cNvGrpSpPr>
          <p:nvPr/>
        </p:nvGrpSpPr>
        <p:grpSpPr bwMode="auto">
          <a:xfrm>
            <a:off x="5588000" y="1716088"/>
            <a:ext cx="1651000" cy="4075112"/>
            <a:chOff x="3352" y="321"/>
            <a:chExt cx="1920" cy="3999"/>
          </a:xfrm>
        </p:grpSpPr>
        <p:pic>
          <p:nvPicPr>
            <p:cNvPr id="236552" name="Picture 8" descr="Fig12a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" y="321"/>
              <a:ext cx="1920" cy="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554" name="Picture 10" descr="Fig0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" y="1901"/>
              <a:ext cx="1536" cy="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556" name="Picture 12" descr="Fig37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" y="3120"/>
              <a:ext cx="1332" cy="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6546" name="Rectangle 2"/>
          <p:cNvSpPr>
            <a:spLocks noChangeArrowheads="1"/>
          </p:cNvSpPr>
          <p:nvPr/>
        </p:nvSpPr>
        <p:spPr bwMode="auto">
          <a:xfrm>
            <a:off x="336550" y="360363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A Cartoon Epistemology</a:t>
            </a:r>
          </a:p>
        </p:txBody>
      </p:sp>
      <p:sp>
        <p:nvSpPr>
          <p:cNvPr id="236557" name="Rectangle 13"/>
          <p:cNvSpPr>
            <a:spLocks noChangeArrowheads="1"/>
          </p:cNvSpPr>
          <p:nvPr/>
        </p:nvSpPr>
        <p:spPr bwMode="auto">
          <a:xfrm>
            <a:off x="2317750" y="2146300"/>
            <a:ext cx="3451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400" b="1"/>
              <a:t>Part I: Something Very Strange!</a:t>
            </a:r>
          </a:p>
        </p:txBody>
      </p:sp>
      <p:sp>
        <p:nvSpPr>
          <p:cNvPr id="236558" name="Rectangle 14"/>
          <p:cNvSpPr>
            <a:spLocks noChangeArrowheads="1"/>
          </p:cNvSpPr>
          <p:nvPr/>
        </p:nvSpPr>
        <p:spPr bwMode="auto">
          <a:xfrm>
            <a:off x="2317750" y="3105150"/>
            <a:ext cx="409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400" b="1"/>
              <a:t>Part II: There’s nothing strange at all!</a:t>
            </a:r>
          </a:p>
        </p:txBody>
      </p:sp>
      <p:sp>
        <p:nvSpPr>
          <p:cNvPr id="236559" name="Rectangle 15"/>
          <p:cNvSpPr>
            <a:spLocks noChangeArrowheads="1"/>
          </p:cNvSpPr>
          <p:nvPr/>
        </p:nvSpPr>
        <p:spPr bwMode="auto">
          <a:xfrm>
            <a:off x="2317750" y="4305300"/>
            <a:ext cx="409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400" b="1"/>
              <a:t>Part III: Its all in your head!</a:t>
            </a:r>
          </a:p>
        </p:txBody>
      </p:sp>
      <p:sp>
        <p:nvSpPr>
          <p:cNvPr id="236560" name="Rectangle 16"/>
          <p:cNvSpPr>
            <a:spLocks noChangeArrowheads="1"/>
          </p:cNvSpPr>
          <p:nvPr/>
        </p:nvSpPr>
        <p:spPr bwMode="auto">
          <a:xfrm>
            <a:off x="2317750" y="5257800"/>
            <a:ext cx="409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400" b="1"/>
              <a:t>Discussion</a:t>
            </a:r>
          </a:p>
        </p:txBody>
      </p:sp>
      <p:sp>
        <p:nvSpPr>
          <p:cNvPr id="236550" name="Rectangle 6"/>
          <p:cNvSpPr>
            <a:spLocks noChangeArrowheads="1"/>
          </p:cNvSpPr>
          <p:nvPr/>
        </p:nvSpPr>
        <p:spPr bwMode="auto">
          <a:xfrm>
            <a:off x="1784350" y="749300"/>
            <a:ext cx="5546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http://cns-alumni.bu.edu/~slehar/cartoonepist/cartoonepist.html</a:t>
            </a:r>
          </a:p>
        </p:txBody>
      </p:sp>
      <p:sp>
        <p:nvSpPr>
          <p:cNvPr id="236563" name="Rectangle 19"/>
          <p:cNvSpPr>
            <a:spLocks noChangeArrowheads="1"/>
          </p:cNvSpPr>
          <p:nvPr/>
        </p:nvSpPr>
        <p:spPr bwMode="auto">
          <a:xfrm>
            <a:off x="2032000" y="1498600"/>
            <a:ext cx="5448300" cy="45339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6564" name="Picture 20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702.WAV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65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656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80" name="Picture 12" descr="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227138"/>
            <a:ext cx="2217738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581" name="Rectangle 13"/>
          <p:cNvSpPr>
            <a:spLocks noChangeArrowheads="1"/>
          </p:cNvSpPr>
          <p:nvPr/>
        </p:nvSpPr>
        <p:spPr bwMode="auto">
          <a:xfrm>
            <a:off x="641350" y="4889500"/>
            <a:ext cx="315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/>
              <a:t>2003 Lawrence Erlbaum Assoc.</a:t>
            </a:r>
          </a:p>
        </p:txBody>
      </p:sp>
      <p:sp>
        <p:nvSpPr>
          <p:cNvPr id="237583" name="Rectangle 15"/>
          <p:cNvSpPr>
            <a:spLocks noChangeArrowheads="1"/>
          </p:cNvSpPr>
          <p:nvPr/>
        </p:nvSpPr>
        <p:spPr bwMode="auto">
          <a:xfrm>
            <a:off x="4425950" y="4889500"/>
            <a:ext cx="40989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/>
              <a:t>Behavioral &amp; Brain Sciences (2003) </a:t>
            </a:r>
            <a:r>
              <a:rPr lang="en-US" altLang="en-US" sz="1600" b="1"/>
              <a:t>26</a:t>
            </a:r>
            <a:r>
              <a:rPr lang="en-US" altLang="en-US" sz="1600"/>
              <a:t>(4), 375-444</a:t>
            </a:r>
          </a:p>
        </p:txBody>
      </p:sp>
      <p:grpSp>
        <p:nvGrpSpPr>
          <p:cNvPr id="237585" name="Group 17"/>
          <p:cNvGrpSpPr>
            <a:grpSpLocks/>
          </p:cNvGrpSpPr>
          <p:nvPr/>
        </p:nvGrpSpPr>
        <p:grpSpPr bwMode="auto">
          <a:xfrm>
            <a:off x="4876800" y="1193800"/>
            <a:ext cx="3433763" cy="3543300"/>
            <a:chOff x="2616" y="632"/>
            <a:chExt cx="3019" cy="2984"/>
          </a:xfrm>
        </p:grpSpPr>
        <p:pic>
          <p:nvPicPr>
            <p:cNvPr id="237582" name="Picture 14" descr="BubwPap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" y="673"/>
              <a:ext cx="3015" cy="2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7584" name="Rectangle 16"/>
            <p:cNvSpPr>
              <a:spLocks noChangeArrowheads="1"/>
            </p:cNvSpPr>
            <p:nvPr/>
          </p:nvSpPr>
          <p:spPr bwMode="auto">
            <a:xfrm>
              <a:off x="2616" y="632"/>
              <a:ext cx="2960" cy="29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71717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7586" name="Rectangle 18"/>
          <p:cNvSpPr>
            <a:spLocks noChangeArrowheads="1"/>
          </p:cNvSpPr>
          <p:nvPr/>
        </p:nvSpPr>
        <p:spPr bwMode="auto">
          <a:xfrm>
            <a:off x="2139950" y="5981700"/>
            <a:ext cx="554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>
                <a:hlinkClick r:id="rId5"/>
              </a:rPr>
              <a:t>slehar@cns.bu.edu</a:t>
            </a:r>
            <a:endParaRPr lang="en-US" altLang="en-US" sz="2000"/>
          </a:p>
          <a:p>
            <a:r>
              <a:rPr lang="en-US" altLang="en-US" sz="2000"/>
              <a:t>http://cns-alumni.bu.edu/~slehar/</a:t>
            </a:r>
          </a:p>
        </p:txBody>
      </p:sp>
      <p:sp>
        <p:nvSpPr>
          <p:cNvPr id="237587" name="Rectangle 19"/>
          <p:cNvSpPr>
            <a:spLocks noChangeArrowheads="1"/>
          </p:cNvSpPr>
          <p:nvPr/>
        </p:nvSpPr>
        <p:spPr bwMode="auto">
          <a:xfrm>
            <a:off x="704850" y="533400"/>
            <a:ext cx="315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b="1"/>
              <a:t>My book</a:t>
            </a:r>
          </a:p>
        </p:txBody>
      </p:sp>
      <p:sp>
        <p:nvSpPr>
          <p:cNvPr id="237588" name="Rectangle 20"/>
          <p:cNvSpPr>
            <a:spLocks noChangeArrowheads="1"/>
          </p:cNvSpPr>
          <p:nvPr/>
        </p:nvSpPr>
        <p:spPr bwMode="auto">
          <a:xfrm>
            <a:off x="4845050" y="533400"/>
            <a:ext cx="315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b="1"/>
              <a:t>My paper</a:t>
            </a:r>
          </a:p>
        </p:txBody>
      </p:sp>
      <p:sp>
        <p:nvSpPr>
          <p:cNvPr id="237590" name="Rectangle 22"/>
          <p:cNvSpPr>
            <a:spLocks noChangeArrowheads="1"/>
          </p:cNvSpPr>
          <p:nvPr/>
        </p:nvSpPr>
        <p:spPr bwMode="auto">
          <a:xfrm>
            <a:off x="3340100" y="5626100"/>
            <a:ext cx="2981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Steven Lehar</a:t>
            </a:r>
          </a:p>
        </p:txBody>
      </p:sp>
      <p:pic>
        <p:nvPicPr>
          <p:cNvPr id="237591" name="Picture 23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849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75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7591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ChangeArrowheads="1"/>
          </p:cNvSpPr>
          <p:nvPr/>
        </p:nvSpPr>
        <p:spPr bwMode="auto">
          <a:xfrm>
            <a:off x="3454400" y="958850"/>
            <a:ext cx="238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tx2"/>
                </a:solidFill>
              </a:rPr>
              <a:t>The End</a:t>
            </a:r>
          </a:p>
        </p:txBody>
      </p:sp>
      <p:pic>
        <p:nvPicPr>
          <p:cNvPr id="220163" name="Picture 3" descr="Fig12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749425"/>
            <a:ext cx="4114800" cy="33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457200" y="685800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/>
              <a:t>Visual experience is spatially structured</a:t>
            </a:r>
          </a:p>
        </p:txBody>
      </p:sp>
      <p:pic>
        <p:nvPicPr>
          <p:cNvPr id="25606" name="Picture 6" descr="DioramaTank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22400"/>
            <a:ext cx="57150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1" name="Picture 11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336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6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6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51" name="Rectangle 1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2806700" y="2324100"/>
            <a:ext cx="2451100" cy="1460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238" name="Line 6"/>
          <p:cNvSpPr>
            <a:spLocks noChangeShapeType="1"/>
          </p:cNvSpPr>
          <p:nvPr/>
        </p:nvSpPr>
        <p:spPr bwMode="auto">
          <a:xfrm flipH="1">
            <a:off x="889000" y="3797300"/>
            <a:ext cx="1905000" cy="1130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3239" name="Line 7"/>
          <p:cNvSpPr>
            <a:spLocks noChangeShapeType="1"/>
          </p:cNvSpPr>
          <p:nvPr/>
        </p:nvSpPr>
        <p:spPr bwMode="auto">
          <a:xfrm flipH="1" flipV="1">
            <a:off x="889000" y="1181100"/>
            <a:ext cx="1917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3240" name="Line 8"/>
          <p:cNvSpPr>
            <a:spLocks noChangeShapeType="1"/>
          </p:cNvSpPr>
          <p:nvPr/>
        </p:nvSpPr>
        <p:spPr bwMode="auto">
          <a:xfrm flipV="1">
            <a:off x="5257800" y="1181100"/>
            <a:ext cx="1917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3241" name="Line 9"/>
          <p:cNvSpPr>
            <a:spLocks noChangeShapeType="1"/>
          </p:cNvSpPr>
          <p:nvPr/>
        </p:nvSpPr>
        <p:spPr bwMode="auto">
          <a:xfrm>
            <a:off x="5257800" y="3784600"/>
            <a:ext cx="1917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3242" name="Rectangle 10"/>
          <p:cNvSpPr>
            <a:spLocks noChangeArrowheads="1"/>
          </p:cNvSpPr>
          <p:nvPr/>
        </p:nvSpPr>
        <p:spPr bwMode="auto">
          <a:xfrm>
            <a:off x="2514600" y="3670300"/>
            <a:ext cx="3035300" cy="292100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243" name="Freeform 11"/>
          <p:cNvSpPr>
            <a:spLocks/>
          </p:cNvSpPr>
          <p:nvPr/>
        </p:nvSpPr>
        <p:spPr bwMode="auto">
          <a:xfrm>
            <a:off x="2514600" y="3568700"/>
            <a:ext cx="3048000" cy="127000"/>
          </a:xfrm>
          <a:custGeom>
            <a:avLst/>
            <a:gdLst>
              <a:gd name="T0" fmla="*/ 0 w 1920"/>
              <a:gd name="T1" fmla="*/ 80 h 80"/>
              <a:gd name="T2" fmla="*/ 184 w 1920"/>
              <a:gd name="T3" fmla="*/ 0 h 80"/>
              <a:gd name="T4" fmla="*/ 1736 w 1920"/>
              <a:gd name="T5" fmla="*/ 0 h 80"/>
              <a:gd name="T6" fmla="*/ 1920 w 1920"/>
              <a:gd name="T7" fmla="*/ 80 h 80"/>
              <a:gd name="T8" fmla="*/ 0 w 1920"/>
              <a:gd name="T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0" h="80">
                <a:moveTo>
                  <a:pt x="0" y="80"/>
                </a:moveTo>
                <a:lnTo>
                  <a:pt x="184" y="0"/>
                </a:lnTo>
                <a:lnTo>
                  <a:pt x="1736" y="0"/>
                </a:lnTo>
                <a:lnTo>
                  <a:pt x="1920" y="80"/>
                </a:lnTo>
                <a:lnTo>
                  <a:pt x="0" y="80"/>
                </a:lnTo>
                <a:close/>
              </a:path>
            </a:pathLst>
          </a:custGeom>
          <a:solidFill>
            <a:srgbClr val="F3F3F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3244" name="Rectangle 12"/>
          <p:cNvSpPr>
            <a:spLocks noChangeArrowheads="1"/>
          </p:cNvSpPr>
          <p:nvPr/>
        </p:nvSpPr>
        <p:spPr bwMode="auto">
          <a:xfrm>
            <a:off x="3581400" y="2552700"/>
            <a:ext cx="939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3250" name="Picture 18" descr="MPj03413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2768600"/>
            <a:ext cx="61595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252" name="Line 20"/>
          <p:cNvSpPr>
            <a:spLocks noChangeShapeType="1"/>
          </p:cNvSpPr>
          <p:nvPr/>
        </p:nvSpPr>
        <p:spPr bwMode="auto">
          <a:xfrm flipV="1">
            <a:off x="2819400" y="3556000"/>
            <a:ext cx="24384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23263" name="Group 31"/>
          <p:cNvGrpSpPr>
            <a:grpSpLocks/>
          </p:cNvGrpSpPr>
          <p:nvPr/>
        </p:nvGrpSpPr>
        <p:grpSpPr bwMode="auto">
          <a:xfrm>
            <a:off x="3619500" y="2628900"/>
            <a:ext cx="873125" cy="520700"/>
            <a:chOff x="848" y="1032"/>
            <a:chExt cx="3960" cy="2360"/>
          </a:xfrm>
        </p:grpSpPr>
        <p:sp>
          <p:nvSpPr>
            <p:cNvPr id="223253" name="Rectangle 21"/>
            <p:cNvSpPr>
              <a:spLocks noChangeArrowheads="1"/>
            </p:cNvSpPr>
            <p:nvPr/>
          </p:nvSpPr>
          <p:spPr bwMode="auto">
            <a:xfrm>
              <a:off x="2056" y="1752"/>
              <a:ext cx="1544" cy="920"/>
            </a:xfrm>
            <a:prstGeom prst="rect">
              <a:avLst/>
            </a:prstGeom>
            <a:noFill/>
            <a:ln w="9525">
              <a:solidFill>
                <a:srgbClr val="71717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4" name="Line 22"/>
            <p:cNvSpPr>
              <a:spLocks noChangeShapeType="1"/>
            </p:cNvSpPr>
            <p:nvPr/>
          </p:nvSpPr>
          <p:spPr bwMode="auto">
            <a:xfrm flipH="1">
              <a:off x="848" y="2680"/>
              <a:ext cx="1200" cy="712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55" name="Line 23"/>
            <p:cNvSpPr>
              <a:spLocks noChangeShapeType="1"/>
            </p:cNvSpPr>
            <p:nvPr/>
          </p:nvSpPr>
          <p:spPr bwMode="auto">
            <a:xfrm flipH="1" flipV="1">
              <a:off x="848" y="1032"/>
              <a:ext cx="1208" cy="720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56" name="Line 24"/>
            <p:cNvSpPr>
              <a:spLocks noChangeShapeType="1"/>
            </p:cNvSpPr>
            <p:nvPr/>
          </p:nvSpPr>
          <p:spPr bwMode="auto">
            <a:xfrm flipV="1">
              <a:off x="3600" y="1032"/>
              <a:ext cx="1208" cy="720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57" name="Line 25"/>
            <p:cNvSpPr>
              <a:spLocks noChangeShapeType="1"/>
            </p:cNvSpPr>
            <p:nvPr/>
          </p:nvSpPr>
          <p:spPr bwMode="auto">
            <a:xfrm>
              <a:off x="3600" y="2672"/>
              <a:ext cx="1208" cy="720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58" name="Rectangle 26"/>
            <p:cNvSpPr>
              <a:spLocks noChangeArrowheads="1"/>
            </p:cNvSpPr>
            <p:nvPr/>
          </p:nvSpPr>
          <p:spPr bwMode="auto">
            <a:xfrm>
              <a:off x="1872" y="2600"/>
              <a:ext cx="1912" cy="184"/>
            </a:xfrm>
            <a:prstGeom prst="rect">
              <a:avLst/>
            </a:prstGeom>
            <a:solidFill>
              <a:srgbClr val="F3F3F3"/>
            </a:solidFill>
            <a:ln w="9525">
              <a:solidFill>
                <a:srgbClr val="71717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9" name="Freeform 27"/>
            <p:cNvSpPr>
              <a:spLocks/>
            </p:cNvSpPr>
            <p:nvPr/>
          </p:nvSpPr>
          <p:spPr bwMode="auto">
            <a:xfrm>
              <a:off x="1872" y="2528"/>
              <a:ext cx="1920" cy="80"/>
            </a:xfrm>
            <a:custGeom>
              <a:avLst/>
              <a:gdLst>
                <a:gd name="T0" fmla="*/ 0 w 1920"/>
                <a:gd name="T1" fmla="*/ 80 h 80"/>
                <a:gd name="T2" fmla="*/ 184 w 1920"/>
                <a:gd name="T3" fmla="*/ 0 h 80"/>
                <a:gd name="T4" fmla="*/ 1736 w 1920"/>
                <a:gd name="T5" fmla="*/ 0 h 80"/>
                <a:gd name="T6" fmla="*/ 1920 w 1920"/>
                <a:gd name="T7" fmla="*/ 80 h 80"/>
                <a:gd name="T8" fmla="*/ 0 w 192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80">
                  <a:moveTo>
                    <a:pt x="0" y="80"/>
                  </a:moveTo>
                  <a:lnTo>
                    <a:pt x="184" y="0"/>
                  </a:lnTo>
                  <a:lnTo>
                    <a:pt x="1736" y="0"/>
                  </a:lnTo>
                  <a:lnTo>
                    <a:pt x="192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0" name="Rectangle 28"/>
            <p:cNvSpPr>
              <a:spLocks noChangeArrowheads="1"/>
            </p:cNvSpPr>
            <p:nvPr/>
          </p:nvSpPr>
          <p:spPr bwMode="auto">
            <a:xfrm>
              <a:off x="2544" y="1896"/>
              <a:ext cx="592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71717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23261" name="Picture 29" descr="MPj0341399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" y="2032"/>
              <a:ext cx="388" cy="544"/>
            </a:xfrm>
            <a:prstGeom prst="rect">
              <a:avLst/>
            </a:prstGeom>
            <a:noFill/>
            <a:ln w="9525">
              <a:solidFill>
                <a:srgbClr val="71717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3262" name="Line 30"/>
            <p:cNvSpPr>
              <a:spLocks noChangeShapeType="1"/>
            </p:cNvSpPr>
            <p:nvPr/>
          </p:nvSpPr>
          <p:spPr bwMode="auto">
            <a:xfrm flipV="1">
              <a:off x="2064" y="2520"/>
              <a:ext cx="1536" cy="8"/>
            </a:xfrm>
            <a:prstGeom prst="line">
              <a:avLst/>
            </a:prstGeom>
            <a:noFill/>
            <a:ln w="9525">
              <a:solidFill>
                <a:srgbClr val="71717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3264" name="Group 32"/>
          <p:cNvGrpSpPr>
            <a:grpSpLocks/>
          </p:cNvGrpSpPr>
          <p:nvPr/>
        </p:nvGrpSpPr>
        <p:grpSpPr bwMode="auto">
          <a:xfrm>
            <a:off x="4013200" y="2832100"/>
            <a:ext cx="88900" cy="68263"/>
            <a:chOff x="2268" y="864"/>
            <a:chExt cx="144" cy="96"/>
          </a:xfrm>
        </p:grpSpPr>
        <p:sp>
          <p:nvSpPr>
            <p:cNvPr id="223265" name="Line 33"/>
            <p:cNvSpPr>
              <a:spLocks noChangeShapeType="1"/>
            </p:cNvSpPr>
            <p:nvPr/>
          </p:nvSpPr>
          <p:spPr bwMode="auto">
            <a:xfrm flipH="1">
              <a:off x="2268" y="864"/>
              <a:ext cx="144" cy="9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6" name="Line 34"/>
            <p:cNvSpPr>
              <a:spLocks noChangeShapeType="1"/>
            </p:cNvSpPr>
            <p:nvPr/>
          </p:nvSpPr>
          <p:spPr bwMode="auto">
            <a:xfrm>
              <a:off x="2268" y="864"/>
              <a:ext cx="144" cy="9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3271" name="Picture 39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094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105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3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327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4.8|5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|1.3|0.9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7|1.8|2|1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4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7.2|11.1|10.6|8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8.5|6.7|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.1|10|3|6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9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6|0.8|1.2|1.8|1.8|5|2.2|1|1.3|1.6|1.2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4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8|0.9|0.7|0.6|0.7|0.6|0.7|0.6|0.5|0.5|0.5|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6|1.7|1.9|1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4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21.2|17.2|3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9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0.9|1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9|3.3|5.5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5|2.5|2.4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1|2.1|1.5|2.7|1.9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0.6|5.6|14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6.7|3.3|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33916</TotalTime>
  <Words>1179</Words>
  <Application>Microsoft Office PowerPoint</Application>
  <PresentationFormat>On-screen Show (4:3)</PresentationFormat>
  <Paragraphs>392</Paragraphs>
  <Slides>77</Slides>
  <Notes>1</Notes>
  <HiddenSlides>0</HiddenSlides>
  <MMClips>76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Times New Roman</vt:lpstr>
      <vt:lpstr>Default Design</vt:lpstr>
      <vt:lpstr>The Dimensions of Visual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Epistemological Divide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American Gestalt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Dimensions of Visual Experience</dc:title>
  <dc:creator>Steven Lehar</dc:creator>
  <cp:lastModifiedBy>MainUser</cp:lastModifiedBy>
  <cp:revision>116</cp:revision>
  <dcterms:created xsi:type="dcterms:W3CDTF">2006-01-07T15:33:34Z</dcterms:created>
  <dcterms:modified xsi:type="dcterms:W3CDTF">2023-02-01T18:34:26Z</dcterms:modified>
</cp:coreProperties>
</file>